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434" r:id="rId3"/>
    <p:sldId id="439" r:id="rId4"/>
    <p:sldId id="435" r:id="rId5"/>
    <p:sldId id="437" r:id="rId6"/>
    <p:sldId id="438" r:id="rId7"/>
    <p:sldId id="268" r:id="rId8"/>
    <p:sldId id="432" r:id="rId9"/>
    <p:sldId id="419" r:id="rId10"/>
    <p:sldId id="420" r:id="rId11"/>
    <p:sldId id="336" r:id="rId12"/>
    <p:sldId id="332" r:id="rId13"/>
    <p:sldId id="422" r:id="rId14"/>
    <p:sldId id="423" r:id="rId15"/>
    <p:sldId id="440" r:id="rId16"/>
    <p:sldId id="441" r:id="rId17"/>
    <p:sldId id="442" r:id="rId18"/>
    <p:sldId id="443" r:id="rId19"/>
    <p:sldId id="433" r:id="rId20"/>
    <p:sldId id="415" r:id="rId21"/>
    <p:sldId id="425" r:id="rId22"/>
    <p:sldId id="421" r:id="rId23"/>
    <p:sldId id="424" r:id="rId24"/>
    <p:sldId id="430" r:id="rId2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ヒラギノ角ゴ Pro W3" pitchFamily="-11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ヒラギノ角ゴ Pro W3" pitchFamily="-11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ヒラギノ角ゴ Pro W3" pitchFamily="-11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ヒラギノ角ゴ Pro W3" pitchFamily="-11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ヒラギノ角ゴ Pro W3" pitchFamily="-11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ヒラギノ角ゴ Pro W3" pitchFamily="-11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ヒラギノ角ゴ Pro W3" pitchFamily="-11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ヒラギノ角ゴ Pro W3" pitchFamily="-11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ヒラギノ角ゴ Pro W3" pitchFamily="-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505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28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123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8" tIns="47554" rIns="95108" bIns="47554" numCol="1" anchor="t" anchorCtr="0" compatLnSpc="1">
            <a:prstTxWarp prst="textNoShape">
              <a:avLst/>
            </a:prstTxWarp>
          </a:bodyPr>
          <a:lstStyle>
            <a:lvl1pPr defTabSz="951636">
              <a:defRPr sz="1200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502" y="0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8" tIns="47554" rIns="95108" bIns="47554" numCol="1" anchor="t" anchorCtr="0" compatLnSpc="1">
            <a:prstTxWarp prst="textNoShape">
              <a:avLst/>
            </a:prstTxWarp>
          </a:bodyPr>
          <a:lstStyle>
            <a:lvl1pPr algn="r" defTabSz="951636">
              <a:defRPr sz="1200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97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8" tIns="47554" rIns="95108" bIns="47554" numCol="1" anchor="b" anchorCtr="0" compatLnSpc="1">
            <a:prstTxWarp prst="textNoShape">
              <a:avLst/>
            </a:prstTxWarp>
          </a:bodyPr>
          <a:lstStyle>
            <a:lvl1pPr defTabSz="951636">
              <a:defRPr sz="1200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502" y="9121797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8" tIns="47554" rIns="95108" bIns="47554" numCol="1" anchor="b" anchorCtr="0" compatLnSpc="1">
            <a:prstTxWarp prst="textNoShape">
              <a:avLst/>
            </a:prstTxWarp>
          </a:bodyPr>
          <a:lstStyle>
            <a:lvl1pPr algn="r" defTabSz="951636">
              <a:defRPr sz="1200">
                <a:latin typeface="Times New Roman" pitchFamily="-112" charset="0"/>
              </a:defRPr>
            </a:lvl1pPr>
          </a:lstStyle>
          <a:p>
            <a:pPr>
              <a:defRPr/>
            </a:pPr>
            <a:fld id="{0F511178-492A-4114-AEBB-46425E058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53" tIns="47826" rIns="95653" bIns="4782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843" y="0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53" tIns="47826" rIns="95653" bIns="4782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53" y="4560899"/>
            <a:ext cx="5851496" cy="431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53" tIns="47826" rIns="95653" bIns="478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56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53" tIns="47826" rIns="95653" bIns="4782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843" y="9120156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53" tIns="47826" rIns="95653" bIns="4782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</a:defRPr>
            </a:lvl1pPr>
          </a:lstStyle>
          <a:p>
            <a:pPr>
              <a:defRPr/>
            </a:pPr>
            <a:fld id="{0027D9F9-94F0-4E7B-A5C5-0B6418169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ヒラギノ角ゴ Pro W3" pitchFamily="-112" charset="-128"/>
        <a:cs typeface="ヒラギノ角ゴ Pro W3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ヒラギノ角ゴ Pro W3" pitchFamily="-112" charset="-128"/>
        <a:cs typeface="ヒラギノ角ゴ Pro W3" pitchFamily="-112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ヒラギノ角ゴ Pro W3" pitchFamily="-112" charset="-128"/>
        <a:cs typeface="ヒラギノ角ゴ Pro W3" pitchFamily="-112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ヒラギノ角ゴ Pro W3" pitchFamily="-112" charset="-128"/>
        <a:cs typeface="ヒラギノ角ゴ Pro W3" pitchFamily="-112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ヒラギノ角ゴ Pro W3" pitchFamily="-112" charset="-128"/>
        <a:cs typeface="ヒラギノ角ゴ Pro W3" pitchFamily="-112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9A9C0-4BC6-4E39-A8E0-D4390970C8BB}" type="slidenum">
              <a:rPr lang="en-US" smtClean="0">
                <a:latin typeface="Times New Roman" pitchFamily="18" charset="0"/>
              </a:rPr>
              <a:pPr/>
              <a:t>22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2F8368-22ED-45A0-BEF4-FB0988FE3F4E}" type="slidenum">
              <a:rPr lang="en-US" smtClean="0">
                <a:latin typeface="Times New Roman" pitchFamily="18" charset="0"/>
              </a:rPr>
              <a:pPr/>
              <a:t>23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66069C-A558-4542-A5DF-A440A7619606}" type="slidenum">
              <a:rPr lang="en-US" smtClean="0">
                <a:latin typeface="Times New Roman" pitchFamily="18" charset="0"/>
              </a:rPr>
              <a:pPr/>
              <a:t>24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70D8E-5C2F-4FC7-A299-3A6F9514378E}" type="slidenum">
              <a:rPr lang="en-US" smtClean="0">
                <a:latin typeface="Times New Roman" pitchFamily="18" charset="0"/>
              </a:rPr>
              <a:pPr/>
              <a:t>2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799012" cy="3598862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3" y="4560898"/>
            <a:ext cx="5851496" cy="4321197"/>
          </a:xfrm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3" y="4560898"/>
            <a:ext cx="5851496" cy="4321197"/>
          </a:xfrm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20178-B50F-4F62-808B-9CB48061A0C5}" type="slidenum">
              <a:rPr lang="en-US" smtClean="0">
                <a:latin typeface="Times New Roman" pitchFamily="18" charset="0"/>
              </a:rPr>
              <a:pPr/>
              <a:t>13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14300"/>
            <a:ext cx="7180263" cy="5619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3163" y="862013"/>
            <a:ext cx="3870325" cy="5233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5888" y="862013"/>
            <a:ext cx="3871912" cy="5233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91525" y="6551613"/>
            <a:ext cx="481013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3516A-492A-4754-8739-E63E333CD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28625" y="179388"/>
            <a:ext cx="8293100" cy="7985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3388" y="1368425"/>
            <a:ext cx="4064000" cy="2466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8" y="1368425"/>
            <a:ext cx="4065587" cy="2466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3388" y="3987800"/>
            <a:ext cx="4064000" cy="2466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9788" y="3987800"/>
            <a:ext cx="4065587" cy="2466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81000" y="914400"/>
            <a:ext cx="830103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0" y="990600"/>
            <a:ext cx="8301038" cy="0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304800" y="6553200"/>
            <a:ext cx="73152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304800" y="6629400"/>
            <a:ext cx="7162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pic>
        <p:nvPicPr>
          <p:cNvPr id="7174" name="Picture 13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772400" y="61722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4"/>
          <p:cNvPicPr>
            <a:picLocks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939800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  <p:sldLayoutId id="2147484494" r:id="rId12"/>
    <p:sldLayoutId id="2147484495" r:id="rId13"/>
    <p:sldLayoutId id="2147484496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ヒラギノ角ゴ Pro W3" pitchFamily="-112" charset="-128"/>
          <a:cs typeface="ヒラギノ角ゴ Pro W3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  <a:cs typeface="ヒラギノ角ゴ Pro W3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  <a:cs typeface="ヒラギノ角ゴ Pro W3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  <a:cs typeface="ヒラギノ角ゴ Pro W3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  <a:cs typeface="ヒラギノ角ゴ Pro W3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ヒラギノ角ゴ Pro W3" pitchFamily="-112" charset="-128"/>
          <a:cs typeface="ヒラギノ角ゴ Pro W3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pitchFamily="-112" charset="-128"/>
          <a:cs typeface="ヒラギノ角ゴ Pro W3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pitchFamily="-112" charset="-128"/>
          <a:cs typeface="ヒラギノ角ゴ Pro W3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pitchFamily="-112" charset="-128"/>
          <a:cs typeface="ヒラギノ角ゴ Pro W3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12" charset="-128"/>
          <a:cs typeface="ヒラギノ角ゴ Pro W3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slide" Target="slide10.xml"/><Relationship Id="rId10" Type="http://schemas.openxmlformats.org/officeDocument/2006/relationships/image" Target="../media/image11.jpeg"/><Relationship Id="rId4" Type="http://schemas.openxmlformats.org/officeDocument/2006/relationships/image" Target="../media/image14.png"/><Relationship Id="rId9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30238" y="14097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Status of the Hybrid Doppler Wind Lidar Transceiver ACT project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16387" name="Subtitle 3"/>
          <p:cNvSpPr>
            <a:spLocks noGrp="1"/>
          </p:cNvSpPr>
          <p:nvPr>
            <p:ph type="subTitle" idx="1"/>
          </p:nvPr>
        </p:nvSpPr>
        <p:spPr bwMode="auto">
          <a:xfrm>
            <a:off x="1363980" y="3090228"/>
            <a:ext cx="6400800" cy="1752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Cathy Marx, Bruce Gentry, Patrick Jordan (NASA/GSFC)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Michael Kavaya (NASA/</a:t>
            </a:r>
            <a:r>
              <a:rPr lang="en-US" sz="2000" dirty="0" err="1" smtClean="0"/>
              <a:t>LaRC</a:t>
            </a:r>
            <a:r>
              <a:rPr lang="en-US" sz="2000" dirty="0" smtClean="0"/>
              <a:t>)</a:t>
            </a:r>
            <a:endParaRPr lang="en-US" sz="2000" i="1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Ed Faust (SGT)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Pete Dogoda (</a:t>
            </a:r>
            <a:r>
              <a:rPr lang="en-US" sz="2000" dirty="0" err="1" smtClean="0"/>
              <a:t>SigmaSpace</a:t>
            </a:r>
            <a:r>
              <a:rPr lang="en-US" sz="2000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May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58" name="Picture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5638" y="2146300"/>
            <a:ext cx="4595812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3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8438"/>
            <a:ext cx="8229600" cy="6731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smtClean="0">
                <a:solidFill>
                  <a:schemeClr val="tx1"/>
                </a:solidFill>
              </a:rPr>
              <a:t>Ray-Trace/Structure Design</a:t>
            </a:r>
          </a:p>
        </p:txBody>
      </p:sp>
      <p:sp>
        <p:nvSpPr>
          <p:cNvPr id="91139" name="Line 6"/>
          <p:cNvSpPr>
            <a:spLocks noChangeShapeType="1"/>
          </p:cNvSpPr>
          <p:nvPr/>
        </p:nvSpPr>
        <p:spPr bwMode="auto">
          <a:xfrm flipH="1" flipV="1">
            <a:off x="4178300" y="4110038"/>
            <a:ext cx="0" cy="615950"/>
          </a:xfrm>
          <a:prstGeom prst="line">
            <a:avLst/>
          </a:prstGeom>
          <a:noFill/>
          <a:ln w="76200" cmpd="tri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0" name="Line 7"/>
          <p:cNvSpPr>
            <a:spLocks noChangeShapeType="1"/>
          </p:cNvSpPr>
          <p:nvPr/>
        </p:nvSpPr>
        <p:spPr bwMode="auto">
          <a:xfrm flipV="1">
            <a:off x="4203700" y="4098925"/>
            <a:ext cx="938213" cy="0"/>
          </a:xfrm>
          <a:prstGeom prst="line">
            <a:avLst/>
          </a:prstGeom>
          <a:noFill/>
          <a:ln w="76200" cmpd="tri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1" name="Line 8"/>
          <p:cNvSpPr>
            <a:spLocks noChangeShapeType="1"/>
          </p:cNvSpPr>
          <p:nvPr/>
        </p:nvSpPr>
        <p:spPr bwMode="auto">
          <a:xfrm flipH="1" flipV="1">
            <a:off x="3498850" y="2713038"/>
            <a:ext cx="1652588" cy="1296987"/>
          </a:xfrm>
          <a:prstGeom prst="line">
            <a:avLst/>
          </a:prstGeom>
          <a:noFill/>
          <a:ln w="76200" cmpd="tri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2" name="Line 9"/>
          <p:cNvSpPr>
            <a:spLocks noChangeShapeType="1"/>
          </p:cNvSpPr>
          <p:nvPr/>
        </p:nvSpPr>
        <p:spPr bwMode="auto">
          <a:xfrm>
            <a:off x="3733800" y="2844800"/>
            <a:ext cx="1292225" cy="946150"/>
          </a:xfrm>
          <a:prstGeom prst="line">
            <a:avLst/>
          </a:prstGeom>
          <a:noFill/>
          <a:ln w="76200" cmpd="tri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3" name="Line 10"/>
          <p:cNvSpPr>
            <a:spLocks noChangeShapeType="1"/>
          </p:cNvSpPr>
          <p:nvPr/>
        </p:nvSpPr>
        <p:spPr bwMode="auto">
          <a:xfrm flipH="1" flipV="1">
            <a:off x="2794000" y="1511300"/>
            <a:ext cx="2101850" cy="2097088"/>
          </a:xfrm>
          <a:prstGeom prst="line">
            <a:avLst/>
          </a:prstGeom>
          <a:noFill/>
          <a:ln w="76200" cmpd="tri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4" name="Rectangle 12"/>
          <p:cNvSpPr>
            <a:spLocks noChangeArrowheads="1"/>
          </p:cNvSpPr>
          <p:nvPr/>
        </p:nvSpPr>
        <p:spPr bwMode="auto">
          <a:xfrm>
            <a:off x="4066223" y="5848350"/>
            <a:ext cx="3634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Optics to Lasers/Receivers  </a:t>
            </a:r>
            <a:endParaRPr lang="en-US" dirty="0"/>
          </a:p>
        </p:txBody>
      </p:sp>
      <p:sp>
        <p:nvSpPr>
          <p:cNvPr id="91145" name="Rectangle 13"/>
          <p:cNvSpPr>
            <a:spLocks noChangeArrowheads="1"/>
          </p:cNvSpPr>
          <p:nvPr/>
        </p:nvSpPr>
        <p:spPr bwMode="auto">
          <a:xfrm>
            <a:off x="203200" y="3950018"/>
            <a:ext cx="17003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FOV Select </a:t>
            </a:r>
            <a:endParaRPr lang="en-US" dirty="0" smtClean="0"/>
          </a:p>
          <a:p>
            <a:r>
              <a:rPr lang="en-US" dirty="0" smtClean="0"/>
              <a:t>Mechanism</a:t>
            </a:r>
            <a:endParaRPr lang="en-US" dirty="0"/>
          </a:p>
        </p:txBody>
      </p:sp>
      <p:sp>
        <p:nvSpPr>
          <p:cNvPr id="91146" name="Rectangle 14"/>
          <p:cNvSpPr>
            <a:spLocks noChangeArrowheads="1"/>
          </p:cNvSpPr>
          <p:nvPr/>
        </p:nvSpPr>
        <p:spPr bwMode="auto">
          <a:xfrm>
            <a:off x="439420" y="5273358"/>
            <a:ext cx="2197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Indexing mirror </a:t>
            </a:r>
          </a:p>
        </p:txBody>
      </p:sp>
      <p:sp>
        <p:nvSpPr>
          <p:cNvPr id="91147" name="Rectangle 15"/>
          <p:cNvSpPr>
            <a:spLocks noChangeArrowheads="1"/>
          </p:cNvSpPr>
          <p:nvPr/>
        </p:nvSpPr>
        <p:spPr bwMode="auto">
          <a:xfrm>
            <a:off x="6778625" y="4092575"/>
            <a:ext cx="1985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Folding mirror</a:t>
            </a:r>
          </a:p>
        </p:txBody>
      </p:sp>
      <p:sp>
        <p:nvSpPr>
          <p:cNvPr id="91148" name="Rectangle 16"/>
          <p:cNvSpPr>
            <a:spLocks noChangeArrowheads="1"/>
          </p:cNvSpPr>
          <p:nvPr/>
        </p:nvSpPr>
        <p:spPr bwMode="auto">
          <a:xfrm>
            <a:off x="214313" y="1471613"/>
            <a:ext cx="232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Secondary mirror</a:t>
            </a:r>
          </a:p>
        </p:txBody>
      </p:sp>
      <p:sp>
        <p:nvSpPr>
          <p:cNvPr id="91149" name="Rectangle 17"/>
          <p:cNvSpPr>
            <a:spLocks noChangeArrowheads="1"/>
          </p:cNvSpPr>
          <p:nvPr/>
        </p:nvSpPr>
        <p:spPr bwMode="auto">
          <a:xfrm>
            <a:off x="6959600" y="2320925"/>
            <a:ext cx="116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Primary</a:t>
            </a:r>
          </a:p>
        </p:txBody>
      </p:sp>
      <p:sp>
        <p:nvSpPr>
          <p:cNvPr id="91150" name="Rectangle 18"/>
          <p:cNvSpPr>
            <a:spLocks noChangeArrowheads="1"/>
          </p:cNvSpPr>
          <p:nvPr/>
        </p:nvSpPr>
        <p:spPr bwMode="auto">
          <a:xfrm>
            <a:off x="3100388" y="1243013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Out</a:t>
            </a:r>
          </a:p>
        </p:txBody>
      </p:sp>
      <p:sp>
        <p:nvSpPr>
          <p:cNvPr id="91151" name="Line 19"/>
          <p:cNvSpPr>
            <a:spLocks noChangeShapeType="1"/>
          </p:cNvSpPr>
          <p:nvPr/>
        </p:nvSpPr>
        <p:spPr bwMode="auto">
          <a:xfrm flipV="1">
            <a:off x="2181542" y="4033520"/>
            <a:ext cx="1963737" cy="13677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52" name="Line 20"/>
          <p:cNvSpPr>
            <a:spLocks noChangeShapeType="1"/>
          </p:cNvSpPr>
          <p:nvPr/>
        </p:nvSpPr>
        <p:spPr bwMode="auto">
          <a:xfrm flipV="1">
            <a:off x="1818641" y="4308475"/>
            <a:ext cx="2158048" cy="704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53" name="Line 21"/>
          <p:cNvSpPr>
            <a:spLocks noChangeShapeType="1"/>
          </p:cNvSpPr>
          <p:nvPr/>
        </p:nvSpPr>
        <p:spPr bwMode="auto">
          <a:xfrm flipH="1" flipV="1">
            <a:off x="3917314" y="4984114"/>
            <a:ext cx="1558925" cy="8070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54" name="Line 22"/>
          <p:cNvSpPr>
            <a:spLocks noChangeShapeType="1"/>
          </p:cNvSpPr>
          <p:nvPr/>
        </p:nvSpPr>
        <p:spPr bwMode="auto">
          <a:xfrm flipH="1" flipV="1">
            <a:off x="5268913" y="4035425"/>
            <a:ext cx="14732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55" name="Line 23"/>
          <p:cNvSpPr>
            <a:spLocks noChangeShapeType="1"/>
          </p:cNvSpPr>
          <p:nvPr/>
        </p:nvSpPr>
        <p:spPr bwMode="auto">
          <a:xfrm flipH="1">
            <a:off x="5108575" y="2509838"/>
            <a:ext cx="1887538" cy="1111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56" name="Line 25"/>
          <p:cNvSpPr>
            <a:spLocks noChangeShapeType="1"/>
          </p:cNvSpPr>
          <p:nvPr/>
        </p:nvSpPr>
        <p:spPr bwMode="auto">
          <a:xfrm>
            <a:off x="2133600" y="1960563"/>
            <a:ext cx="1079500" cy="566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Telescope Design</a:t>
            </a:r>
          </a:p>
        </p:txBody>
      </p:sp>
      <p:sp>
        <p:nvSpPr>
          <p:cNvPr id="47107" name="Content Placeholder 4"/>
          <p:cNvSpPr>
            <a:spLocks noGrp="1"/>
          </p:cNvSpPr>
          <p:nvPr>
            <p:ph sz="half" idx="2"/>
          </p:nvPr>
        </p:nvSpPr>
        <p:spPr bwMode="auto">
          <a:xfrm>
            <a:off x="4250987" y="1309688"/>
            <a:ext cx="4513634" cy="218254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600" dirty="0" smtClean="0"/>
              <a:t>Key parameters</a:t>
            </a:r>
          </a:p>
          <a:p>
            <a:pPr lvl="1"/>
            <a:r>
              <a:rPr lang="en-US" sz="1600" dirty="0" smtClean="0"/>
              <a:t>4 identical telescopes</a:t>
            </a:r>
          </a:p>
          <a:p>
            <a:pPr lvl="1"/>
            <a:r>
              <a:rPr lang="en-US" sz="1600" dirty="0" smtClean="0"/>
              <a:t>Demagnification of 11.1</a:t>
            </a:r>
          </a:p>
          <a:p>
            <a:pPr lvl="1"/>
            <a:r>
              <a:rPr lang="en-US" sz="1600" dirty="0" err="1" smtClean="0"/>
              <a:t>Afocal</a:t>
            </a:r>
            <a:r>
              <a:rPr lang="en-US" sz="1600" dirty="0" smtClean="0"/>
              <a:t> system</a:t>
            </a:r>
          </a:p>
          <a:p>
            <a:pPr lvl="1"/>
            <a:r>
              <a:rPr lang="en-US" sz="1600" dirty="0" smtClean="0"/>
              <a:t>Primary and secondary are both off-axis parabolas</a:t>
            </a:r>
          </a:p>
          <a:p>
            <a:r>
              <a:rPr lang="en-US" sz="1600" dirty="0" smtClean="0"/>
              <a:t>Telescope spacing influenced by compatibility with aircraft version where a window is needed.</a:t>
            </a:r>
          </a:p>
          <a:p>
            <a:pPr lvl="1"/>
            <a:endParaRPr lang="en-US" sz="2000" dirty="0" smtClean="0"/>
          </a:p>
        </p:txBody>
      </p:sp>
      <p:pic>
        <p:nvPicPr>
          <p:cNvPr id="4710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74650" y="1203325"/>
            <a:ext cx="3290888" cy="2468563"/>
          </a:xfrm>
          <a:noFill/>
          <a:ln>
            <a:miter lim="800000"/>
            <a:headEnd/>
            <a:tailEnd/>
          </a:ln>
        </p:spPr>
      </p:pic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668338" y="1204913"/>
            <a:ext cx="1624012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Outgoing laser</a:t>
            </a:r>
          </a:p>
          <a:p>
            <a:pPr>
              <a:spcBef>
                <a:spcPct val="50000"/>
              </a:spcBef>
            </a:pPr>
            <a:r>
              <a:rPr lang="en-US" sz="1400"/>
              <a:t>Incoming return</a:t>
            </a:r>
          </a:p>
        </p:txBody>
      </p:sp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2795588" y="1473200"/>
            <a:ext cx="1624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Primary</a:t>
            </a:r>
          </a:p>
        </p:txBody>
      </p:sp>
      <p:sp>
        <p:nvSpPr>
          <p:cNvPr id="47112" name="Text Box 11"/>
          <p:cNvSpPr txBox="1">
            <a:spLocks noChangeArrowheads="1"/>
          </p:cNvSpPr>
          <p:nvPr/>
        </p:nvSpPr>
        <p:spPr bwMode="auto">
          <a:xfrm>
            <a:off x="538163" y="3062288"/>
            <a:ext cx="1624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Secondary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993" y="3898259"/>
            <a:ext cx="33528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4" name="Text Box 13"/>
          <p:cNvSpPr txBox="1">
            <a:spLocks noChangeArrowheads="1"/>
          </p:cNvSpPr>
          <p:nvPr/>
        </p:nvSpPr>
        <p:spPr bwMode="auto">
          <a:xfrm>
            <a:off x="2209442" y="6177183"/>
            <a:ext cx="1624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4 Primaries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72978" y="4080692"/>
            <a:ext cx="2655447" cy="199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3364" y="4125949"/>
            <a:ext cx="2595512" cy="194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689418" y="6064655"/>
            <a:ext cx="21193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Top View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091474" y="6131938"/>
            <a:ext cx="9240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Side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4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Telescope Mirrors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6867" name="Content Placeholder 5"/>
          <p:cNvSpPr>
            <a:spLocks noGrp="1"/>
          </p:cNvSpPr>
          <p:nvPr>
            <p:ph idx="1"/>
          </p:nvPr>
        </p:nvSpPr>
        <p:spPr bwMode="auto">
          <a:xfrm>
            <a:off x="457202" y="1368425"/>
            <a:ext cx="6254884" cy="4757738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200" dirty="0" smtClean="0"/>
              <a:t>Mirrors ordered from Precision </a:t>
            </a:r>
            <a:r>
              <a:rPr lang="en-US" sz="2200" dirty="0" err="1" smtClean="0"/>
              <a:t>Asphere</a:t>
            </a:r>
            <a:r>
              <a:rPr lang="en-US" sz="2200" dirty="0" smtClean="0"/>
              <a:t>, Inc. in Freemont, CA.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200" dirty="0" smtClean="0"/>
              <a:t>Primary mirror specifications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 smtClean="0"/>
              <a:t>Clear Aperture: 200 mm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 smtClean="0"/>
              <a:t>Off-axis distance: 150mm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 smtClean="0"/>
              <a:t>Focal Length: 500mm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 smtClean="0"/>
              <a:t>Surface accuracy: 1/10 wave PV at 633nm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 smtClean="0"/>
              <a:t>Surface Quality: 40-20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 err="1" smtClean="0"/>
              <a:t>Fiducials</a:t>
            </a:r>
            <a:r>
              <a:rPr lang="en-US" sz="2000" dirty="0" smtClean="0"/>
              <a:t> indicating off-axis distance, direction to parent vertex, clocking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100" dirty="0" smtClean="0"/>
              <a:t>Secondary mirror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 smtClean="0"/>
              <a:t>Clear Aperture: 18 mm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 smtClean="0"/>
              <a:t>Off-axis distance: 13.5mm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 smtClean="0"/>
              <a:t>Focal Length: 45mm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 smtClean="0"/>
              <a:t>Surface accuracy: 1/10 wave PV at 633nm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 smtClean="0"/>
              <a:t>Surface Quality: 40-20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 err="1" smtClean="0"/>
              <a:t>Fiducials</a:t>
            </a:r>
            <a:r>
              <a:rPr lang="en-US" sz="2000" dirty="0" smtClean="0"/>
              <a:t> indicating off-axis distance, direction to parent vertex, clocking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200" dirty="0" smtClean="0"/>
              <a:t>Mirrors coated at Rainbow Research Incorporated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 smtClean="0"/>
              <a:t>Dielectric coating with measured reflectivity &gt;97% at 355 nm and &gt;98% at 2 µm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dirty="0" smtClean="0"/>
              <a:t>Confirmed laser damage threshold at both 355 nm and at 2 µm assuming spaceflight laser specifications.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endParaRPr lang="en-US" sz="2000" dirty="0" smtClean="0"/>
          </a:p>
        </p:txBody>
      </p:sp>
      <p:pic>
        <p:nvPicPr>
          <p:cNvPr id="1026" name="Picture 2" descr="C:\Documents and Settings\cmarx\My Documents\Projects\ACT\ACT Pics\Parts photos\2011-08-24_14-15-58_627.jpg"/>
          <p:cNvPicPr>
            <a:picLocks noChangeAspect="1" noChangeArrowheads="1"/>
          </p:cNvPicPr>
          <p:nvPr/>
        </p:nvPicPr>
        <p:blipFill>
          <a:blip r:embed="rId2"/>
          <a:srcRect l="28390" t="16477" r="8090" b="14621"/>
          <a:stretch>
            <a:fillRect/>
          </a:stretch>
        </p:blipFill>
        <p:spPr bwMode="auto">
          <a:xfrm>
            <a:off x="6242135" y="1330960"/>
            <a:ext cx="1885865" cy="1534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76517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Structure Design</a:t>
            </a:r>
          </a:p>
        </p:txBody>
      </p:sp>
      <p:sp>
        <p:nvSpPr>
          <p:cNvPr id="94210" name="Rectangle 4"/>
          <p:cNvSpPr>
            <a:spLocks noChangeArrowheads="1"/>
          </p:cNvSpPr>
          <p:nvPr/>
        </p:nvSpPr>
        <p:spPr bwMode="auto">
          <a:xfrm>
            <a:off x="249238" y="982663"/>
            <a:ext cx="8894762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dirty="0"/>
              <a:t>-Working with </a:t>
            </a:r>
            <a:r>
              <a:rPr lang="en-US" sz="2000" dirty="0" smtClean="0"/>
              <a:t>GSFC Advanced </a:t>
            </a:r>
            <a:r>
              <a:rPr lang="en-US" sz="2000" dirty="0"/>
              <a:t>Composite Group to fabricate hardware.</a:t>
            </a:r>
            <a:endParaRPr lang="en-US" dirty="0"/>
          </a:p>
          <a:p>
            <a:pPr>
              <a:spcBef>
                <a:spcPct val="30000"/>
              </a:spcBef>
            </a:pPr>
            <a:r>
              <a:rPr lang="en-US" sz="2000" dirty="0"/>
              <a:t>-Received tools and have been fabricating test parts and the actual parts.</a:t>
            </a:r>
            <a:r>
              <a:rPr lang="en-US" dirty="0"/>
              <a:t> </a:t>
            </a:r>
          </a:p>
          <a:p>
            <a:pPr>
              <a:spcBef>
                <a:spcPct val="30000"/>
              </a:spcBef>
            </a:pPr>
            <a:r>
              <a:rPr lang="en-US" sz="2000" dirty="0"/>
              <a:t>This includes – Design, drawings and analysis. (</a:t>
            </a:r>
            <a:r>
              <a:rPr lang="en-US" sz="2000" dirty="0" smtClean="0"/>
              <a:t>March, 2011)</a:t>
            </a:r>
            <a:endParaRPr lang="en-US" sz="2000" dirty="0"/>
          </a:p>
          <a:p>
            <a:pPr>
              <a:spcBef>
                <a:spcPct val="30000"/>
              </a:spcBef>
            </a:pPr>
            <a:r>
              <a:rPr lang="en-US" sz="2000" dirty="0"/>
              <a:t>		Tool fabrication (</a:t>
            </a:r>
            <a:r>
              <a:rPr lang="en-US" sz="2000" dirty="0" smtClean="0"/>
              <a:t>May, 2011)</a:t>
            </a:r>
            <a:endParaRPr lang="en-US" sz="2000" dirty="0"/>
          </a:p>
          <a:p>
            <a:pPr>
              <a:spcBef>
                <a:spcPct val="30000"/>
              </a:spcBef>
            </a:pPr>
            <a:r>
              <a:rPr lang="en-US" sz="2000" dirty="0"/>
              <a:t>		Structure Build  </a:t>
            </a:r>
            <a:r>
              <a:rPr lang="en-US" sz="2000" dirty="0" smtClean="0"/>
              <a:t>(Dec, 2011)</a:t>
            </a:r>
            <a:endParaRPr lang="en-US" sz="2000" dirty="0"/>
          </a:p>
          <a:p>
            <a:pPr>
              <a:spcBef>
                <a:spcPct val="30000"/>
              </a:spcBef>
            </a:pPr>
            <a:r>
              <a:rPr lang="en-US" sz="2000" dirty="0"/>
              <a:t>Parts have multiple layers of composite sheets 8- 12 </a:t>
            </a:r>
            <a:r>
              <a:rPr lang="en-US" sz="2000" dirty="0" err="1"/>
              <a:t>plys</a:t>
            </a:r>
            <a:endParaRPr lang="en-US" sz="2000" dirty="0"/>
          </a:p>
        </p:txBody>
      </p:sp>
      <p:pic>
        <p:nvPicPr>
          <p:cNvPr id="94214" name="Picture 6" descr="IMG_01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8" y="3638550"/>
            <a:ext cx="2905125" cy="1765300"/>
          </a:xfrm>
          <a:prstGeom prst="rect">
            <a:avLst/>
          </a:prstGeom>
          <a:noFill/>
        </p:spPr>
      </p:pic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555625" y="5449888"/>
            <a:ext cx="269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/>
              <a:t>Laying up the sheets</a:t>
            </a: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6684010" y="5509895"/>
            <a:ext cx="19952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dirty="0" smtClean="0"/>
              <a:t>View of Inside</a:t>
            </a:r>
          </a:p>
        </p:txBody>
      </p:sp>
      <p:pic>
        <p:nvPicPr>
          <p:cNvPr id="94222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3700" y="1860550"/>
            <a:ext cx="18303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23" name="Rectangle 15"/>
          <p:cNvSpPr>
            <a:spLocks noChangeArrowheads="1"/>
          </p:cNvSpPr>
          <p:nvPr/>
        </p:nvSpPr>
        <p:spPr bwMode="auto">
          <a:xfrm>
            <a:off x="7148513" y="2941638"/>
            <a:ext cx="1370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/>
              <a:t>Mode 1 – 40 Hz</a:t>
            </a:r>
          </a:p>
        </p:txBody>
      </p:sp>
      <p:sp>
        <p:nvSpPr>
          <p:cNvPr id="94224" name="Rectangle 16"/>
          <p:cNvSpPr>
            <a:spLocks noChangeArrowheads="1"/>
          </p:cNvSpPr>
          <p:nvPr/>
        </p:nvSpPr>
        <p:spPr bwMode="auto">
          <a:xfrm>
            <a:off x="8096250" y="1628775"/>
            <a:ext cx="144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200"/>
              <a:t>Added 4 extra sheets</a:t>
            </a:r>
          </a:p>
        </p:txBody>
      </p:sp>
      <p:sp>
        <p:nvSpPr>
          <p:cNvPr id="94225" name="Line 17"/>
          <p:cNvSpPr>
            <a:spLocks noChangeShapeType="1"/>
          </p:cNvSpPr>
          <p:nvPr/>
        </p:nvSpPr>
        <p:spPr bwMode="auto">
          <a:xfrm flipH="1">
            <a:off x="7810500" y="1895475"/>
            <a:ext cx="314325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4226" name="Rectangle 18"/>
          <p:cNvSpPr>
            <a:spLocks noChangeArrowheads="1"/>
          </p:cNvSpPr>
          <p:nvPr/>
        </p:nvSpPr>
        <p:spPr bwMode="auto">
          <a:xfrm>
            <a:off x="428625" y="5883275"/>
            <a:ext cx="2819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 dirty="0"/>
              <a:t>Standard fiber is matrix is MTM45-1 (toughened epoxy</a:t>
            </a:r>
            <a:r>
              <a:rPr lang="en-US" sz="1000" dirty="0" smtClean="0"/>
              <a:t>). Cured at </a:t>
            </a:r>
            <a:r>
              <a:rPr lang="en-US" sz="1000" dirty="0"/>
              <a:t>180°F </a:t>
            </a:r>
            <a:r>
              <a:rPr lang="en-US" sz="1000" dirty="0" smtClean="0"/>
              <a:t>followed by </a:t>
            </a:r>
            <a:r>
              <a:rPr lang="en-US" sz="1000" dirty="0"/>
              <a:t>a free standing post cure at </a:t>
            </a:r>
            <a:r>
              <a:rPr lang="en-US" sz="1000" dirty="0" smtClean="0"/>
              <a:t>250°F.</a:t>
            </a:r>
            <a:endParaRPr lang="en-US" sz="1000" dirty="0"/>
          </a:p>
        </p:txBody>
      </p:sp>
      <p:pic>
        <p:nvPicPr>
          <p:cNvPr id="2050" name="Picture 2" descr="S:\Branch\Photographs\Cathy's Spaceship\Cathy's Spaceship 11-11-01.JPG"/>
          <p:cNvPicPr>
            <a:picLocks noChangeAspect="1" noChangeArrowheads="1"/>
          </p:cNvPicPr>
          <p:nvPr/>
        </p:nvPicPr>
        <p:blipFill>
          <a:blip r:embed="rId5"/>
          <a:srcRect l="6764" t="8621" r="4506" b="6322"/>
          <a:stretch>
            <a:fillRect/>
          </a:stretch>
        </p:blipFill>
        <p:spPr bwMode="auto">
          <a:xfrm>
            <a:off x="3587029" y="3637280"/>
            <a:ext cx="2596017" cy="1656080"/>
          </a:xfrm>
          <a:prstGeom prst="rect">
            <a:avLst/>
          </a:prstGeom>
          <a:noFill/>
        </p:spPr>
      </p:pic>
      <p:pic>
        <p:nvPicPr>
          <p:cNvPr id="2051" name="Picture 3" descr="S:\Branch\Photographs\Cathy's Spaceship\Cathy's Spaceship 11-11-06.JPG"/>
          <p:cNvPicPr>
            <a:picLocks noChangeAspect="1" noChangeArrowheads="1"/>
          </p:cNvPicPr>
          <p:nvPr/>
        </p:nvPicPr>
        <p:blipFill>
          <a:blip r:embed="rId6"/>
          <a:srcRect l="12673" t="790" r="10739"/>
          <a:stretch>
            <a:fillRect/>
          </a:stretch>
        </p:blipFill>
        <p:spPr bwMode="auto">
          <a:xfrm>
            <a:off x="6515073" y="3403600"/>
            <a:ext cx="2303806" cy="1985962"/>
          </a:xfrm>
          <a:prstGeom prst="rect">
            <a:avLst/>
          </a:prstGeom>
          <a:noFill/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686810" y="5479415"/>
            <a:ext cx="25827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dirty="0" smtClean="0"/>
              <a:t>Structure Complete</a:t>
            </a:r>
            <a:endParaRPr lang="en-US" dirty="0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6537960" y="5903594"/>
            <a:ext cx="26060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00" dirty="0" smtClean="0"/>
              <a:t>Shows metal inserts for attaching mounting screws.</a:t>
            </a:r>
            <a:endParaRPr lang="en-US" sz="1000" dirty="0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3693160" y="6045834"/>
            <a:ext cx="26060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00" dirty="0" smtClean="0"/>
              <a:t>Volume less than 33” x 33” x 20”</a:t>
            </a:r>
          </a:p>
          <a:p>
            <a:r>
              <a:rPr lang="en-US" sz="1000" dirty="0" smtClean="0"/>
              <a:t>Weighs 15.2 lbs</a:t>
            </a:r>
            <a:endParaRPr lang="en-US" sz="1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15925" y="0"/>
            <a:ext cx="8229600" cy="960438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Optic Mounts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Primary Mirror Mount</a:t>
            </a:r>
          </a:p>
        </p:txBody>
      </p:sp>
      <p:pic>
        <p:nvPicPr>
          <p:cNvPr id="10446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460" y="1176020"/>
            <a:ext cx="237172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463" name="Rectangle 15"/>
          <p:cNvSpPr>
            <a:spLocks noChangeArrowheads="1"/>
          </p:cNvSpPr>
          <p:nvPr/>
        </p:nvSpPr>
        <p:spPr bwMode="auto">
          <a:xfrm>
            <a:off x="2867660" y="1307148"/>
            <a:ext cx="2696444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600" b="1" dirty="0" smtClean="0"/>
              <a:t>Composite </a:t>
            </a:r>
            <a:r>
              <a:rPr lang="en-US" sz="1600" b="1" dirty="0"/>
              <a:t>Flexure</a:t>
            </a:r>
          </a:p>
          <a:p>
            <a:pPr eaLnBrk="0" hangingPunct="0">
              <a:spcBef>
                <a:spcPct val="30000"/>
              </a:spcBef>
            </a:pPr>
            <a:r>
              <a:rPr lang="en-US" sz="1600" b="1" dirty="0"/>
              <a:t>Composite Adjustment Plate</a:t>
            </a:r>
          </a:p>
        </p:txBody>
      </p:sp>
      <p:sp>
        <p:nvSpPr>
          <p:cNvPr id="104467" name="Rectangle 19"/>
          <p:cNvSpPr>
            <a:spLocks noChangeArrowheads="1"/>
          </p:cNvSpPr>
          <p:nvPr/>
        </p:nvSpPr>
        <p:spPr bwMode="auto">
          <a:xfrm>
            <a:off x="371475" y="623093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200" b="1"/>
          </a:p>
        </p:txBody>
      </p:sp>
      <p:pic>
        <p:nvPicPr>
          <p:cNvPr id="104470" name="Picture 22" descr="IMG_01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63" y="4041775"/>
            <a:ext cx="2954337" cy="2216150"/>
          </a:xfrm>
          <a:prstGeom prst="rect">
            <a:avLst/>
          </a:prstGeom>
          <a:noFill/>
        </p:spPr>
      </p:pic>
      <p:pic>
        <p:nvPicPr>
          <p:cNvPr id="104471" name="Picture 23" descr="IMG_07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5100" y="4119563"/>
            <a:ext cx="3289300" cy="1900237"/>
          </a:xfrm>
          <a:prstGeom prst="rect">
            <a:avLst/>
          </a:prstGeom>
          <a:noFill/>
        </p:spPr>
      </p:pic>
      <p:sp>
        <p:nvSpPr>
          <p:cNvPr id="104472" name="Rectangle 24"/>
          <p:cNvSpPr>
            <a:spLocks noChangeArrowheads="1"/>
          </p:cNvSpPr>
          <p:nvPr/>
        </p:nvSpPr>
        <p:spPr bwMode="auto">
          <a:xfrm>
            <a:off x="3340100" y="4622800"/>
            <a:ext cx="17335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2000" dirty="0"/>
              <a:t>Composite parts waiting for metal inserts</a:t>
            </a:r>
          </a:p>
        </p:txBody>
      </p:sp>
      <p:pic>
        <p:nvPicPr>
          <p:cNvPr id="10447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0380" y="1986280"/>
            <a:ext cx="1782763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74" name="Rectangle 26"/>
          <p:cNvSpPr>
            <a:spLocks noChangeArrowheads="1"/>
          </p:cNvSpPr>
          <p:nvPr/>
        </p:nvSpPr>
        <p:spPr bwMode="auto">
          <a:xfrm>
            <a:off x="4504055" y="2449830"/>
            <a:ext cx="1538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First frequency: 126.6Hz</a:t>
            </a:r>
          </a:p>
        </p:txBody>
      </p:sp>
      <p:pic>
        <p:nvPicPr>
          <p:cNvPr id="3074" name="Picture 2" descr="C:\Documents and Settings\cmarx\My Documents\Projects\ACT\ACT Pics\ACT assembly\photo.JPG"/>
          <p:cNvPicPr>
            <a:picLocks noChangeAspect="1" noChangeArrowheads="1"/>
          </p:cNvPicPr>
          <p:nvPr/>
        </p:nvPicPr>
        <p:blipFill>
          <a:blip r:embed="rId7"/>
          <a:srcRect b="10088"/>
          <a:stretch>
            <a:fillRect/>
          </a:stretch>
        </p:blipFill>
        <p:spPr bwMode="auto">
          <a:xfrm>
            <a:off x="6160346" y="1219200"/>
            <a:ext cx="2587414" cy="208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Parts for the assembly of ACT structure</a:t>
            </a:r>
            <a:endParaRPr lang="en-US" sz="3600" dirty="0"/>
          </a:p>
        </p:txBody>
      </p:sp>
      <p:pic>
        <p:nvPicPr>
          <p:cNvPr id="1026" name="Picture 2" descr="C:\Documents and Settings\cmarx\My Documents\Projects\ACT\ACT Pics\Parts photos\2011-08-24_14-17-25_1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400"/>
            <a:ext cx="2667000" cy="2000250"/>
          </a:xfrm>
          <a:prstGeom prst="rect">
            <a:avLst/>
          </a:prstGeom>
          <a:noFill/>
        </p:spPr>
      </p:pic>
      <p:pic>
        <p:nvPicPr>
          <p:cNvPr id="1027" name="Picture 3" descr="C:\Documents and Settings\cmarx\My Documents\Projects\ACT\ACT Pics\DSC084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733800"/>
            <a:ext cx="3429000" cy="2571750"/>
          </a:xfrm>
          <a:prstGeom prst="rect">
            <a:avLst/>
          </a:prstGeom>
          <a:noFill/>
        </p:spPr>
      </p:pic>
      <p:pic>
        <p:nvPicPr>
          <p:cNvPr id="1028" name="Picture 4" descr="C:\Documents and Settings\cmarx\My Documents\Projects\ACT\ACT Pics\Parts photos\2011-09-28_15-28-57_1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657600"/>
            <a:ext cx="2760495" cy="2070261"/>
          </a:xfrm>
          <a:prstGeom prst="rect">
            <a:avLst/>
          </a:prstGeom>
          <a:noFill/>
        </p:spPr>
      </p:pic>
      <p:pic>
        <p:nvPicPr>
          <p:cNvPr id="1029" name="Picture 5" descr="C:\Documents and Settings\cmarx\My Documents\Projects\ACT\ACT Pics\DSC084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1219200"/>
            <a:ext cx="2895600" cy="2171700"/>
          </a:xfrm>
          <a:prstGeom prst="rect">
            <a:avLst/>
          </a:prstGeom>
          <a:noFill/>
        </p:spPr>
      </p:pic>
      <p:pic>
        <p:nvPicPr>
          <p:cNvPr id="1030" name="Picture 6" descr="C:\Documents and Settings\cmarx\My Documents\Projects\ACT\ACT Pics\DSC084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3048000"/>
            <a:ext cx="3200400" cy="2400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</a:t>
            </a:r>
            <a:endParaRPr lang="en-US" dirty="0"/>
          </a:p>
        </p:txBody>
      </p:sp>
      <p:pic>
        <p:nvPicPr>
          <p:cNvPr id="2051" name="Picture 3" descr="C:\Documents and Settings\cmarx\My Documents\Projects\ACT\ACT Pics\DSCN0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3004608" cy="2253456"/>
          </a:xfrm>
          <a:prstGeom prst="rect">
            <a:avLst/>
          </a:prstGeom>
          <a:noFill/>
        </p:spPr>
      </p:pic>
      <p:pic>
        <p:nvPicPr>
          <p:cNvPr id="2052" name="Picture 4" descr="C:\Documents and Settings\cmarx\My Documents\Projects\ACT\ACT Pics\ACT assembly\DSCN00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86200"/>
            <a:ext cx="2971800" cy="2228850"/>
          </a:xfrm>
          <a:prstGeom prst="rect">
            <a:avLst/>
          </a:prstGeom>
          <a:noFill/>
        </p:spPr>
      </p:pic>
      <p:pic>
        <p:nvPicPr>
          <p:cNvPr id="2053" name="Picture 5" descr="C:\Documents and Settings\cmarx\My Documents\Projects\ACT\ACT Pics\ACT assembly\DSCN0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886200"/>
            <a:ext cx="3048000" cy="2286000"/>
          </a:xfrm>
          <a:prstGeom prst="rect">
            <a:avLst/>
          </a:prstGeom>
          <a:noFill/>
        </p:spPr>
      </p:pic>
      <p:pic>
        <p:nvPicPr>
          <p:cNvPr id="2055" name="Picture 7" descr="C:\Documents and Settings\cmarx\My Documents\Projects\ACT\ACT Pics\ACT assembly\DSCN0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1219200"/>
            <a:ext cx="2946400" cy="2209800"/>
          </a:xfrm>
          <a:prstGeom prst="rect">
            <a:avLst/>
          </a:prstGeom>
          <a:noFill/>
        </p:spPr>
      </p:pic>
      <p:pic>
        <p:nvPicPr>
          <p:cNvPr id="2056" name="Picture 8" descr="C:\Documents and Settings\cmarx\My Documents\Projects\ACT\ACT Pics\ACT assembly\DSCN00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2895600"/>
            <a:ext cx="2743200" cy="205740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400800" y="988982"/>
            <a:ext cx="26111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Times New Roman" pitchFamily="18" charset="0"/>
              </a:rPr>
              <a:t>Shell weight (no optics)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Times New Roman" pitchFamily="18" charset="0"/>
              </a:rPr>
              <a:t>-15.20lbs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+mn-lt"/>
                <a:ea typeface="Calibri" pitchFamily="34" charset="0"/>
                <a:cs typeface="Times New Roman" pitchFamily="18" charset="0"/>
              </a:rPr>
              <a:t>Optics bench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Times New Roman" pitchFamily="18" charset="0"/>
              </a:rPr>
              <a:t> weight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Times New Roman" pitchFamily="18" charset="0"/>
              </a:rPr>
              <a:t>- 8.05lbs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+mn-lt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itchFamily="18" charset="0"/>
              </a:rPr>
              <a:t>Light-weighted Primary mirrors –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smtClean="0">
                <a:latin typeface="+mn-lt"/>
                <a:cs typeface="Times New Roman" pitchFamily="18" charset="0"/>
              </a:rPr>
              <a:t>~ 4 lbs each (x4)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 Alignment</a:t>
            </a:r>
            <a:endParaRPr lang="en-US" dirty="0"/>
          </a:p>
        </p:txBody>
      </p:sp>
      <p:pic>
        <p:nvPicPr>
          <p:cNvPr id="3074" name="Picture 2" descr="C:\Documents and Settings\cmarx\My Documents\Projects\ACT\ACT Pics\ACT assembly\DSCN01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6876" r="15220" b="3564"/>
          <a:stretch>
            <a:fillRect/>
          </a:stretch>
        </p:blipFill>
        <p:spPr bwMode="auto">
          <a:xfrm>
            <a:off x="782320" y="3718560"/>
            <a:ext cx="3423920" cy="2712720"/>
          </a:xfrm>
          <a:prstGeom prst="rect">
            <a:avLst/>
          </a:prstGeom>
          <a:noFill/>
        </p:spPr>
      </p:pic>
      <p:pic>
        <p:nvPicPr>
          <p:cNvPr id="3075" name="Picture 3" descr="C:\Documents and Settings\cmarx\My Documents\Projects\ACT\ACT Pics\ACT assembly\DSCN01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102360"/>
            <a:ext cx="3403600" cy="2552700"/>
          </a:xfrm>
          <a:prstGeom prst="rect">
            <a:avLst/>
          </a:prstGeom>
          <a:noFill/>
        </p:spPr>
      </p:pic>
      <p:pic>
        <p:nvPicPr>
          <p:cNvPr id="3076" name="Picture 4" descr="C:\Documents and Settings\cmarx\My Documents\Projects\ACT\ACT Pics\ACT assembly\DSCN0162.JPG"/>
          <p:cNvPicPr>
            <a:picLocks noChangeAspect="1" noChangeArrowheads="1"/>
          </p:cNvPicPr>
          <p:nvPr/>
        </p:nvPicPr>
        <p:blipFill>
          <a:blip r:embed="rId4" cstate="print"/>
          <a:srcRect l="10290" t="4830" r="13188"/>
          <a:stretch>
            <a:fillRect/>
          </a:stretch>
        </p:blipFill>
        <p:spPr bwMode="auto">
          <a:xfrm>
            <a:off x="1513840" y="1137920"/>
            <a:ext cx="2682240" cy="2501900"/>
          </a:xfrm>
          <a:prstGeom prst="rect">
            <a:avLst/>
          </a:prstGeom>
          <a:noFill/>
        </p:spPr>
      </p:pic>
      <p:pic>
        <p:nvPicPr>
          <p:cNvPr id="5121" name="Picture 1" descr="S:\Branch\Photographs\Cathy's Spaceship\Cathy's Spaceship 12-04-14.jpg"/>
          <p:cNvPicPr>
            <a:picLocks noChangeAspect="1" noChangeArrowheads="1"/>
          </p:cNvPicPr>
          <p:nvPr/>
        </p:nvPicPr>
        <p:blipFill>
          <a:blip r:embed="rId5"/>
          <a:srcRect l="3312" t="12080" r="1635" b="11339"/>
          <a:stretch>
            <a:fillRect/>
          </a:stretch>
        </p:blipFill>
        <p:spPr bwMode="auto">
          <a:xfrm>
            <a:off x="5030470" y="3728720"/>
            <a:ext cx="2294890" cy="2773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Status/Plans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Aligned all four telescopes with 632.8 nm source and camera.</a:t>
            </a:r>
          </a:p>
          <a:p>
            <a:r>
              <a:rPr lang="en-US" dirty="0" smtClean="0"/>
              <a:t>Currently switching to 355 nm source and CCD.</a:t>
            </a:r>
          </a:p>
          <a:p>
            <a:r>
              <a:rPr lang="en-US" dirty="0" smtClean="0"/>
              <a:t>Will characterize alignment by measuring spot size, throughput, stability and repeatability for each telescope.</a:t>
            </a:r>
          </a:p>
          <a:p>
            <a:r>
              <a:rPr lang="en-US" dirty="0" smtClean="0"/>
              <a:t>Switch to 2 um source and perform similar measurements.</a:t>
            </a:r>
          </a:p>
          <a:p>
            <a:r>
              <a:rPr lang="en-US" dirty="0" smtClean="0"/>
              <a:t>Move to Beltsville and verify performance at 355 nm with GLOW laser and receiver. </a:t>
            </a:r>
          </a:p>
          <a:p>
            <a:r>
              <a:rPr lang="en-US" dirty="0" smtClean="0"/>
              <a:t>Target completion date: </a:t>
            </a:r>
            <a:r>
              <a:rPr lang="en-US" dirty="0" smtClean="0"/>
              <a:t>June 2012.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988" y="141288"/>
            <a:ext cx="82296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Objectives and Challenges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73163"/>
            <a:ext cx="8229600" cy="495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2400" dirty="0" smtClean="0"/>
              <a:t>Build compact, light weight, four field of view transceiver including reliable field of view mechanism.  Operational at 2 µm and 355 nm.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Test subsystem performance at 2 µm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Integrate with 355 nm laser and receiver to verify performance on the ground.</a:t>
            </a:r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Challenges: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Requires high throughput at 355 nm and 2 µm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Common transmit and receive path</a:t>
            </a:r>
          </a:p>
          <a:p>
            <a:pPr lvl="2">
              <a:spcBef>
                <a:spcPts val="0"/>
              </a:spcBef>
            </a:pPr>
            <a:r>
              <a:rPr lang="en-US" sz="1900" dirty="0" smtClean="0"/>
              <a:t>Requires coatings which can withstand high energy densities over long lifetime.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Select mechanism</a:t>
            </a:r>
          </a:p>
          <a:p>
            <a:pPr lvl="2">
              <a:spcBef>
                <a:spcPts val="0"/>
              </a:spcBef>
            </a:pPr>
            <a:r>
              <a:rPr lang="en-US" sz="1900" dirty="0" smtClean="0"/>
              <a:t>Precise location for four positions</a:t>
            </a:r>
          </a:p>
          <a:p>
            <a:pPr lvl="2">
              <a:spcBef>
                <a:spcPts val="0"/>
              </a:spcBef>
            </a:pPr>
            <a:r>
              <a:rPr lang="en-US" sz="1900" dirty="0" smtClean="0"/>
              <a:t>Runs repeatedly over 9 million cycles for the space program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Build to aircraft requirements.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Demonstrate path forward to technology challenges for space based 3D Wind mission.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7659619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324600" y="13716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To/From 2um laser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25146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Beamsplitter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819400" y="24384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¼ </a:t>
            </a:r>
            <a:r>
              <a:rPr lang="en-US" sz="1600" dirty="0" err="1" smtClean="0"/>
              <a:t>waveplate</a:t>
            </a:r>
            <a:endParaRPr lang="en-US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362200" y="44196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¼ </a:t>
            </a:r>
            <a:r>
              <a:rPr lang="en-US" sz="1600" dirty="0" err="1" smtClean="0"/>
              <a:t>waveplate</a:t>
            </a:r>
            <a:endParaRPr lang="en-US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304800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Polarizing </a:t>
            </a:r>
            <a:r>
              <a:rPr lang="en-US" sz="1600" dirty="0" err="1" smtClean="0"/>
              <a:t>beamsplitter</a:t>
            </a: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447800" y="34290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½ </a:t>
            </a:r>
            <a:r>
              <a:rPr lang="en-US" sz="1600" dirty="0" err="1" smtClean="0"/>
              <a:t>waveplate</a:t>
            </a:r>
            <a:endParaRPr lang="en-US" sz="16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990600" y="39624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To/from 355 nm laser</a:t>
            </a:r>
          </a:p>
        </p:txBody>
      </p:sp>
      <p:cxnSp>
        <p:nvCxnSpPr>
          <p:cNvPr id="15" name="Straight Connector 14"/>
          <p:cNvCxnSpPr>
            <a:stCxn id="9" idx="2"/>
          </p:cNvCxnSpPr>
          <p:nvPr/>
        </p:nvCxnSpPr>
        <p:spPr>
          <a:xfrm rot="16200000" flipH="1">
            <a:off x="3426827" y="2893427"/>
            <a:ext cx="271046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0"/>
          </p:cNvCxnSpPr>
          <p:nvPr/>
        </p:nvCxnSpPr>
        <p:spPr>
          <a:xfrm rot="5400000" flipH="1" flipV="1">
            <a:off x="3143250" y="4057650"/>
            <a:ext cx="30480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981200" y="4038600"/>
            <a:ext cx="533400" cy="228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4649821" y="4562272"/>
            <a:ext cx="612843" cy="836579"/>
          </a:xfrm>
          <a:custGeom>
            <a:avLst/>
            <a:gdLst>
              <a:gd name="connsiteX0" fmla="*/ 0 w 612843"/>
              <a:gd name="connsiteY0" fmla="*/ 262647 h 836579"/>
              <a:gd name="connsiteX1" fmla="*/ 291830 w 612843"/>
              <a:gd name="connsiteY1" fmla="*/ 330741 h 836579"/>
              <a:gd name="connsiteX2" fmla="*/ 612843 w 612843"/>
              <a:gd name="connsiteY2" fmla="*/ 0 h 83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2843" h="836579">
                <a:moveTo>
                  <a:pt x="0" y="262647"/>
                </a:moveTo>
                <a:cubicBezTo>
                  <a:pt x="94845" y="318581"/>
                  <a:pt x="189690" y="374515"/>
                  <a:pt x="291830" y="330741"/>
                </a:cubicBezTo>
                <a:cubicBezTo>
                  <a:pt x="393970" y="286967"/>
                  <a:pt x="585281" y="836579"/>
                  <a:pt x="612843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105400" y="419100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Fiber to 355nm receiver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95800" y="3886200"/>
            <a:ext cx="2010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OptoSigma</a:t>
            </a:r>
            <a:r>
              <a:rPr lang="en-US" sz="1600" dirty="0" smtClean="0"/>
              <a:t> 027-1220 </a:t>
            </a:r>
            <a:endParaRPr lang="en-US" sz="1600" dirty="0"/>
          </a:p>
        </p:txBody>
      </p:sp>
      <p:cxnSp>
        <p:nvCxnSpPr>
          <p:cNvPr id="24" name="Straight Connector 23"/>
          <p:cNvCxnSpPr>
            <a:endCxn id="22" idx="1"/>
          </p:cNvCxnSpPr>
          <p:nvPr/>
        </p:nvCxnSpPr>
        <p:spPr>
          <a:xfrm>
            <a:off x="4191000" y="3962400"/>
            <a:ext cx="304800" cy="93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/>
          <p:cNvSpPr>
            <a:spLocks noGrp="1"/>
          </p:cNvSpPr>
          <p:nvPr>
            <p:ph type="title"/>
          </p:nvPr>
        </p:nvSpPr>
        <p:spPr bwMode="auto">
          <a:xfrm>
            <a:off x="826850" y="148178"/>
            <a:ext cx="7879405" cy="698128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Optics Bench Layout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1"/>
          <p:cNvSpPr>
            <a:spLocks noChangeArrowheads="1"/>
          </p:cNvSpPr>
          <p:nvPr/>
        </p:nvSpPr>
        <p:spPr bwMode="auto">
          <a:xfrm>
            <a:off x="657225" y="4627563"/>
            <a:ext cx="3397250" cy="150177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427038" y="1462088"/>
            <a:ext cx="57023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b="1"/>
              <a:t>Reduced the mass of the 8 in mirror in half ( From 8.5 # To 4.25 #).</a:t>
            </a:r>
            <a:endParaRPr lang="en-US" b="1">
              <a:latin typeface="Arial" charset="0"/>
            </a:endParaRP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655638" y="2624138"/>
            <a:ext cx="3871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Verdana" pitchFamily="34" charset="0"/>
              </a:rPr>
              <a:t>Fabrication Process: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628650" y="2963863"/>
            <a:ext cx="4267200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1700">
                <a:latin typeface="Arial" charset="0"/>
              </a:rPr>
              <a:t>Grind &amp; polish solid blank using conventional techniques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en-US" sz="100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700">
                <a:latin typeface="Arial" charset="0"/>
              </a:rPr>
              <a:t>Lightweight using machining per drawing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700">
                <a:latin typeface="Arial" charset="0"/>
              </a:rPr>
              <a:t>Cut 4 mirrors from single blank</a:t>
            </a:r>
            <a:endParaRPr lang="en-US" sz="1900">
              <a:latin typeface="Arial" charset="0"/>
            </a:endParaRPr>
          </a:p>
        </p:txBody>
      </p:sp>
      <p:sp>
        <p:nvSpPr>
          <p:cNvPr id="102405" name="Rectangle 6"/>
          <p:cNvSpPr>
            <a:spLocks noChangeArrowheads="1"/>
          </p:cNvSpPr>
          <p:nvPr/>
        </p:nvSpPr>
        <p:spPr bwMode="auto">
          <a:xfrm>
            <a:off x="2001838" y="173038"/>
            <a:ext cx="58689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en-US" sz="3600">
                <a:solidFill>
                  <a:schemeClr val="tx2"/>
                </a:solidFill>
                <a:latin typeface="Arial" charset="0"/>
              </a:rPr>
              <a:t>Light Weight Mirrors</a:t>
            </a:r>
          </a:p>
        </p:txBody>
      </p:sp>
      <p:pic>
        <p:nvPicPr>
          <p:cNvPr id="10240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3325" y="1020763"/>
            <a:ext cx="250348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3776663"/>
            <a:ext cx="2935288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8" name="Rectangle 10"/>
          <p:cNvSpPr>
            <a:spLocks noChangeArrowheads="1"/>
          </p:cNvSpPr>
          <p:nvPr/>
        </p:nvSpPr>
        <p:spPr bwMode="auto">
          <a:xfrm>
            <a:off x="677863" y="4908550"/>
            <a:ext cx="337026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800"/>
              <a:t>Precision Asphere, Inc</a:t>
            </a:r>
          </a:p>
          <a:p>
            <a:r>
              <a:rPr lang="en-US" sz="1800"/>
              <a:t>48860 Milmont Drive, Unit 105-C</a:t>
            </a:r>
          </a:p>
          <a:p>
            <a:r>
              <a:rPr lang="en-US" sz="1800"/>
              <a:t>Fremont, CA 94538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0" name="Picture 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575050"/>
            <a:ext cx="2897188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8" name="Picture 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319213"/>
            <a:ext cx="33655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4572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smtClean="0">
                <a:solidFill>
                  <a:schemeClr val="tx1"/>
                </a:solidFill>
              </a:rPr>
              <a:t>Structure Design Size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2908300" y="3822700"/>
            <a:ext cx="208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>
            <a:off x="2857500" y="5981700"/>
            <a:ext cx="19304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 flipV="1">
            <a:off x="4583113" y="3836988"/>
            <a:ext cx="3175" cy="596900"/>
          </a:xfrm>
          <a:prstGeom prst="straightConnector1">
            <a:avLst/>
          </a:prstGeom>
          <a:noFill/>
          <a:ln w="9525" algn="ctr">
            <a:solidFill>
              <a:srgbClr val="00CC98"/>
            </a:solidFill>
            <a:round/>
            <a:headEnd/>
            <a:tailEnd type="arrow" w="med" len="med"/>
          </a:ln>
        </p:spPr>
      </p:cxnSp>
      <p:cxnSp>
        <p:nvCxnSpPr>
          <p:cNvPr id="23" name="Straight Arrow Connector 22"/>
          <p:cNvCxnSpPr/>
          <p:nvPr/>
        </p:nvCxnSpPr>
        <p:spPr>
          <a:xfrm rot="5400000">
            <a:off x="4216401" y="5549900"/>
            <a:ext cx="8382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74" name="TextBox 23"/>
          <p:cNvSpPr txBox="1">
            <a:spLocks noChangeArrowheads="1"/>
          </p:cNvSpPr>
          <p:nvPr/>
        </p:nvSpPr>
        <p:spPr bwMode="auto">
          <a:xfrm>
            <a:off x="4368800" y="4584700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32.41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870200" y="15494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86100" y="2921000"/>
            <a:ext cx="167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77" name="Straight Arrow Connector 29"/>
          <p:cNvCxnSpPr>
            <a:cxnSpLocks noChangeShapeType="1"/>
          </p:cNvCxnSpPr>
          <p:nvPr/>
        </p:nvCxnSpPr>
        <p:spPr bwMode="auto">
          <a:xfrm flipV="1">
            <a:off x="4545013" y="1601788"/>
            <a:ext cx="3175" cy="355600"/>
          </a:xfrm>
          <a:prstGeom prst="straightConnector1">
            <a:avLst/>
          </a:prstGeom>
          <a:noFill/>
          <a:ln w="9525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92178" name="Straight Arrow Connector 31"/>
          <p:cNvCxnSpPr>
            <a:cxnSpLocks noChangeShapeType="1"/>
          </p:cNvCxnSpPr>
          <p:nvPr/>
        </p:nvCxnSpPr>
        <p:spPr bwMode="auto">
          <a:xfrm flipH="1">
            <a:off x="4532313" y="2330450"/>
            <a:ext cx="1587" cy="592138"/>
          </a:xfrm>
          <a:prstGeom prst="straightConnector1">
            <a:avLst/>
          </a:prstGeom>
          <a:noFill/>
          <a:ln w="9525" algn="ctr">
            <a:solidFill>
              <a:srgbClr val="4A7EBB"/>
            </a:solidFill>
            <a:round/>
            <a:headEnd/>
            <a:tailEnd type="arrow" w="med" len="med"/>
          </a:ln>
        </p:spPr>
      </p:cxnSp>
      <p:sp>
        <p:nvSpPr>
          <p:cNvPr id="92179" name="TextBox 32"/>
          <p:cNvSpPr txBox="1">
            <a:spLocks noChangeArrowheads="1"/>
          </p:cNvSpPr>
          <p:nvPr/>
        </p:nvSpPr>
        <p:spPr bwMode="auto">
          <a:xfrm>
            <a:off x="4114800" y="1930400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19.39</a:t>
            </a:r>
          </a:p>
        </p:txBody>
      </p:sp>
      <p:sp>
        <p:nvSpPr>
          <p:cNvPr id="92181" name="Line 24"/>
          <p:cNvSpPr>
            <a:spLocks noChangeShapeType="1"/>
          </p:cNvSpPr>
          <p:nvPr/>
        </p:nvSpPr>
        <p:spPr bwMode="auto">
          <a:xfrm>
            <a:off x="3149600" y="3327400"/>
            <a:ext cx="3898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82" name="Line 26"/>
          <p:cNvSpPr>
            <a:spLocks noChangeShapeType="1"/>
          </p:cNvSpPr>
          <p:nvPr/>
        </p:nvSpPr>
        <p:spPr bwMode="auto">
          <a:xfrm>
            <a:off x="4635500" y="1549400"/>
            <a:ext cx="227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83" name="Line 28"/>
          <p:cNvSpPr>
            <a:spLocks noChangeShapeType="1"/>
          </p:cNvSpPr>
          <p:nvPr/>
        </p:nvSpPr>
        <p:spPr bwMode="auto">
          <a:xfrm>
            <a:off x="6807200" y="2908300"/>
            <a:ext cx="127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184" name="Line 30"/>
          <p:cNvSpPr>
            <a:spLocks noChangeShapeType="1"/>
          </p:cNvSpPr>
          <p:nvPr/>
        </p:nvSpPr>
        <p:spPr bwMode="auto">
          <a:xfrm flipH="1" flipV="1">
            <a:off x="6794500" y="1612900"/>
            <a:ext cx="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185" name="Rectangle 32"/>
          <p:cNvSpPr>
            <a:spLocks noChangeArrowheads="1"/>
          </p:cNvSpPr>
          <p:nvPr/>
        </p:nvSpPr>
        <p:spPr bwMode="auto">
          <a:xfrm>
            <a:off x="5975350" y="2224088"/>
            <a:ext cx="28162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400"/>
              <a:t>Unit will be integrated with the 355 and 2 micron lasers</a:t>
            </a:r>
            <a:r>
              <a:rPr lang="en-US"/>
              <a:t> </a:t>
            </a:r>
          </a:p>
        </p:txBody>
      </p:sp>
      <p:sp>
        <p:nvSpPr>
          <p:cNvPr id="92189" name="Rectangle 29"/>
          <p:cNvSpPr>
            <a:spLocks noChangeArrowheads="1"/>
          </p:cNvSpPr>
          <p:nvPr/>
        </p:nvSpPr>
        <p:spPr bwMode="auto">
          <a:xfrm>
            <a:off x="6400800" y="1905000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22.39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4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chemeClr val="tx1"/>
                </a:solidFill>
              </a:rPr>
              <a:t>Optic Mounts</a:t>
            </a:r>
          </a:p>
        </p:txBody>
      </p:sp>
      <p:sp>
        <p:nvSpPr>
          <p:cNvPr id="100358" name="Rectangle 9"/>
          <p:cNvSpPr>
            <a:spLocks noChangeArrowheads="1"/>
          </p:cNvSpPr>
          <p:nvPr/>
        </p:nvSpPr>
        <p:spPr bwMode="auto">
          <a:xfrm>
            <a:off x="577850" y="3092450"/>
            <a:ext cx="2359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/>
              <a:t>Secondary Mount</a:t>
            </a:r>
          </a:p>
        </p:txBody>
      </p:sp>
      <p:sp>
        <p:nvSpPr>
          <p:cNvPr id="100359" name="Rectangle 10"/>
          <p:cNvSpPr>
            <a:spLocks noChangeArrowheads="1"/>
          </p:cNvSpPr>
          <p:nvPr/>
        </p:nvSpPr>
        <p:spPr bwMode="auto">
          <a:xfrm>
            <a:off x="3571875" y="3289300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/>
              <a:t>Fold Mirror Mount</a:t>
            </a:r>
          </a:p>
        </p:txBody>
      </p:sp>
      <p:pic>
        <p:nvPicPr>
          <p:cNvPr id="10036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0" y="1092200"/>
            <a:ext cx="2136775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62" name="Picture 10" descr="IMG_07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50" y="3546475"/>
            <a:ext cx="2438400" cy="1330325"/>
          </a:xfrm>
          <a:prstGeom prst="rect">
            <a:avLst/>
          </a:prstGeom>
          <a:noFill/>
        </p:spPr>
      </p:pic>
      <p:pic>
        <p:nvPicPr>
          <p:cNvPr id="100363" name="Picture 11" descr="IMG_0699"/>
          <p:cNvPicPr>
            <a:picLocks noChangeAspect="1" noChangeArrowheads="1"/>
          </p:cNvPicPr>
          <p:nvPr/>
        </p:nvPicPr>
        <p:blipFill>
          <a:blip r:embed="rId5"/>
          <a:srcRect l="48190" t="43942" r="35307" b="40857"/>
          <a:stretch>
            <a:fillRect/>
          </a:stretch>
        </p:blipFill>
        <p:spPr bwMode="auto">
          <a:xfrm>
            <a:off x="600075" y="4951413"/>
            <a:ext cx="2295525" cy="1409700"/>
          </a:xfrm>
          <a:prstGeom prst="rect">
            <a:avLst/>
          </a:prstGeom>
          <a:noFill/>
        </p:spPr>
      </p:pic>
      <p:pic>
        <p:nvPicPr>
          <p:cNvPr id="100364" name="Picture 12" descr="IMG_0699"/>
          <p:cNvPicPr>
            <a:picLocks noChangeAspect="1" noChangeArrowheads="1"/>
          </p:cNvPicPr>
          <p:nvPr/>
        </p:nvPicPr>
        <p:blipFill>
          <a:blip r:embed="rId5"/>
          <a:srcRect l="13405" t="39114" r="63725" b="34694"/>
          <a:stretch>
            <a:fillRect/>
          </a:stretch>
        </p:blipFill>
        <p:spPr bwMode="auto">
          <a:xfrm>
            <a:off x="3505200" y="3770313"/>
            <a:ext cx="2870200" cy="2190750"/>
          </a:xfrm>
          <a:prstGeom prst="rect">
            <a:avLst/>
          </a:prstGeom>
          <a:noFill/>
        </p:spPr>
      </p:pic>
      <p:pic>
        <p:nvPicPr>
          <p:cNvPr id="10036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21138" y="1295400"/>
            <a:ext cx="13874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6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5425" y="1341438"/>
            <a:ext cx="2200275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29400" y="3246438"/>
            <a:ext cx="2320925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ChangeArrowheads="1"/>
          </p:cNvSpPr>
          <p:nvPr/>
        </p:nvSpPr>
        <p:spPr bwMode="auto">
          <a:xfrm>
            <a:off x="0" y="4724400"/>
            <a:ext cx="3962400" cy="304800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075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28600"/>
            <a:ext cx="533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304800" y="5562600"/>
            <a:ext cx="843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i="1" u="sng">
                <a:cs typeface="Arial" charset="0"/>
              </a:rPr>
              <a:t>Cathy showing the spot the window will be added to allow the laser to exit</a:t>
            </a:r>
          </a:p>
        </p:txBody>
      </p:sp>
      <p:sp>
        <p:nvSpPr>
          <p:cNvPr id="107524" name="Oval 5"/>
          <p:cNvSpPr>
            <a:spLocks noChangeArrowheads="1"/>
          </p:cNvSpPr>
          <p:nvPr/>
        </p:nvSpPr>
        <p:spPr bwMode="auto">
          <a:xfrm>
            <a:off x="5029200" y="1676400"/>
            <a:ext cx="381000" cy="3048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5" name="Rectangle 6"/>
          <p:cNvSpPr>
            <a:spLocks noChangeArrowheads="1"/>
          </p:cNvSpPr>
          <p:nvPr/>
        </p:nvSpPr>
        <p:spPr bwMode="auto">
          <a:xfrm>
            <a:off x="2438400" y="2971800"/>
            <a:ext cx="12192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6" name="Rectangle 7"/>
          <p:cNvSpPr>
            <a:spLocks noChangeArrowheads="1"/>
          </p:cNvSpPr>
          <p:nvPr/>
        </p:nvSpPr>
        <p:spPr bwMode="auto">
          <a:xfrm>
            <a:off x="2590800" y="4343400"/>
            <a:ext cx="1524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7" name="Rectangle 8"/>
          <p:cNvSpPr>
            <a:spLocks noChangeArrowheads="1"/>
          </p:cNvSpPr>
          <p:nvPr/>
        </p:nvSpPr>
        <p:spPr bwMode="auto">
          <a:xfrm>
            <a:off x="3352800" y="4343400"/>
            <a:ext cx="1524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8" name="Line 9"/>
          <p:cNvSpPr>
            <a:spLocks noChangeShapeType="1"/>
          </p:cNvSpPr>
          <p:nvPr/>
        </p:nvSpPr>
        <p:spPr bwMode="auto">
          <a:xfrm flipH="1">
            <a:off x="2057400" y="3505200"/>
            <a:ext cx="381000" cy="0"/>
          </a:xfrm>
          <a:prstGeom prst="line">
            <a:avLst/>
          </a:prstGeom>
          <a:noFill/>
          <a:ln w="38100" cmpd="dbl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7529" name="Rectangle 14"/>
          <p:cNvSpPr>
            <a:spLocks noChangeArrowheads="1"/>
          </p:cNvSpPr>
          <p:nvPr/>
        </p:nvSpPr>
        <p:spPr bwMode="auto">
          <a:xfrm>
            <a:off x="1765300" y="3022600"/>
            <a:ext cx="368300" cy="330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30" name="Line 15"/>
          <p:cNvSpPr>
            <a:spLocks noChangeShapeType="1"/>
          </p:cNvSpPr>
          <p:nvPr/>
        </p:nvSpPr>
        <p:spPr bwMode="auto">
          <a:xfrm flipV="1">
            <a:off x="1968500" y="3365500"/>
            <a:ext cx="0" cy="152400"/>
          </a:xfrm>
          <a:prstGeom prst="line">
            <a:avLst/>
          </a:prstGeom>
          <a:noFill/>
          <a:ln w="38100" cmpd="dbl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7531" name="Line 16"/>
          <p:cNvSpPr>
            <a:spLocks noChangeShapeType="1"/>
          </p:cNvSpPr>
          <p:nvPr/>
        </p:nvSpPr>
        <p:spPr bwMode="auto">
          <a:xfrm flipV="1">
            <a:off x="2374900" y="1739900"/>
            <a:ext cx="1181100" cy="116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32" name="Line 17"/>
          <p:cNvSpPr>
            <a:spLocks noChangeShapeType="1"/>
          </p:cNvSpPr>
          <p:nvPr/>
        </p:nvSpPr>
        <p:spPr bwMode="auto">
          <a:xfrm flipV="1">
            <a:off x="2159000" y="1498600"/>
            <a:ext cx="787400" cy="132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33" name="Rectangle 18"/>
          <p:cNvSpPr>
            <a:spLocks noChangeArrowheads="1"/>
          </p:cNvSpPr>
          <p:nvPr/>
        </p:nvSpPr>
        <p:spPr bwMode="auto">
          <a:xfrm rot="-3194935">
            <a:off x="1967707" y="1701006"/>
            <a:ext cx="211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>
                <a:cs typeface="Arial" charset="0"/>
              </a:rPr>
              <a:t>FOV  (Clear Truck)</a:t>
            </a:r>
          </a:p>
        </p:txBody>
      </p:sp>
      <p:sp>
        <p:nvSpPr>
          <p:cNvPr id="107534" name="Line 19"/>
          <p:cNvSpPr>
            <a:spLocks noChangeShapeType="1"/>
          </p:cNvSpPr>
          <p:nvPr/>
        </p:nvSpPr>
        <p:spPr bwMode="auto">
          <a:xfrm flipH="1" flipV="1">
            <a:off x="914400" y="1625600"/>
            <a:ext cx="762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35" name="Line 20"/>
          <p:cNvSpPr>
            <a:spLocks noChangeShapeType="1"/>
          </p:cNvSpPr>
          <p:nvPr/>
        </p:nvSpPr>
        <p:spPr bwMode="auto">
          <a:xfrm flipH="1" flipV="1">
            <a:off x="546100" y="1854200"/>
            <a:ext cx="9652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36" name="Rectangle 21"/>
          <p:cNvSpPr>
            <a:spLocks noChangeArrowheads="1"/>
          </p:cNvSpPr>
          <p:nvPr/>
        </p:nvSpPr>
        <p:spPr bwMode="auto">
          <a:xfrm>
            <a:off x="2590800" y="3276600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>
                <a:cs typeface="Arial" charset="0"/>
              </a:rPr>
              <a:t>GLOW</a:t>
            </a:r>
          </a:p>
        </p:txBody>
      </p:sp>
      <p:sp>
        <p:nvSpPr>
          <p:cNvPr id="107537" name="Rectangle 22"/>
          <p:cNvSpPr>
            <a:spLocks noChangeArrowheads="1"/>
          </p:cNvSpPr>
          <p:nvPr/>
        </p:nvSpPr>
        <p:spPr bwMode="auto">
          <a:xfrm>
            <a:off x="1689100" y="3060700"/>
            <a:ext cx="527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000" b="1">
                <a:cs typeface="Arial" charset="0"/>
              </a:rPr>
              <a:t>ACT</a:t>
            </a:r>
          </a:p>
        </p:txBody>
      </p:sp>
      <p:sp>
        <p:nvSpPr>
          <p:cNvPr id="107538" name="Line 23"/>
          <p:cNvSpPr>
            <a:spLocks noChangeShapeType="1"/>
          </p:cNvSpPr>
          <p:nvPr/>
        </p:nvSpPr>
        <p:spPr bwMode="auto">
          <a:xfrm flipH="1">
            <a:off x="152400" y="47244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39" name="Line 24"/>
          <p:cNvSpPr>
            <a:spLocks noChangeShapeType="1"/>
          </p:cNvSpPr>
          <p:nvPr/>
        </p:nvSpPr>
        <p:spPr bwMode="auto">
          <a:xfrm flipH="1">
            <a:off x="3505200" y="47244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0" name="Line 25"/>
          <p:cNvSpPr>
            <a:spLocks noChangeShapeType="1"/>
          </p:cNvSpPr>
          <p:nvPr/>
        </p:nvSpPr>
        <p:spPr bwMode="auto">
          <a:xfrm flipH="1">
            <a:off x="3200400" y="48006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1" name="Line 26"/>
          <p:cNvSpPr>
            <a:spLocks noChangeShapeType="1"/>
          </p:cNvSpPr>
          <p:nvPr/>
        </p:nvSpPr>
        <p:spPr bwMode="auto">
          <a:xfrm flipH="1">
            <a:off x="2819400" y="48006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2" name="Line 27"/>
          <p:cNvSpPr>
            <a:spLocks noChangeShapeType="1"/>
          </p:cNvSpPr>
          <p:nvPr/>
        </p:nvSpPr>
        <p:spPr bwMode="auto">
          <a:xfrm flipH="1">
            <a:off x="2438400" y="48006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3" name="Line 28"/>
          <p:cNvSpPr>
            <a:spLocks noChangeShapeType="1"/>
          </p:cNvSpPr>
          <p:nvPr/>
        </p:nvSpPr>
        <p:spPr bwMode="auto">
          <a:xfrm flipH="1">
            <a:off x="2057400" y="48006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4" name="Line 29"/>
          <p:cNvSpPr>
            <a:spLocks noChangeShapeType="1"/>
          </p:cNvSpPr>
          <p:nvPr/>
        </p:nvSpPr>
        <p:spPr bwMode="auto">
          <a:xfrm flipH="1">
            <a:off x="1676400" y="48006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5" name="Line 30"/>
          <p:cNvSpPr>
            <a:spLocks noChangeShapeType="1"/>
          </p:cNvSpPr>
          <p:nvPr/>
        </p:nvSpPr>
        <p:spPr bwMode="auto">
          <a:xfrm flipH="1">
            <a:off x="914400" y="48006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6" name="Line 31"/>
          <p:cNvSpPr>
            <a:spLocks noChangeShapeType="1"/>
          </p:cNvSpPr>
          <p:nvPr/>
        </p:nvSpPr>
        <p:spPr bwMode="auto">
          <a:xfrm flipH="1">
            <a:off x="1295400" y="48006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7" name="Line 32"/>
          <p:cNvSpPr>
            <a:spLocks noChangeShapeType="1"/>
          </p:cNvSpPr>
          <p:nvPr/>
        </p:nvSpPr>
        <p:spPr bwMode="auto">
          <a:xfrm flipH="1">
            <a:off x="609600" y="47244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8" name="Line 33"/>
          <p:cNvSpPr>
            <a:spLocks noChangeShapeType="1"/>
          </p:cNvSpPr>
          <p:nvPr/>
        </p:nvSpPr>
        <p:spPr bwMode="auto">
          <a:xfrm flipH="1">
            <a:off x="228600" y="48006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9" name="Rectangle 34"/>
          <p:cNvSpPr>
            <a:spLocks noChangeArrowheads="1"/>
          </p:cNvSpPr>
          <p:nvPr/>
        </p:nvSpPr>
        <p:spPr bwMode="auto">
          <a:xfrm>
            <a:off x="698768" y="0"/>
            <a:ext cx="3192295" cy="8002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2000" b="1" u="sng" dirty="0" smtClean="0">
                <a:cs typeface="Arial" charset="0"/>
              </a:rPr>
              <a:t>355 nm Test</a:t>
            </a:r>
          </a:p>
          <a:p>
            <a:pPr algn="ctr">
              <a:spcBef>
                <a:spcPct val="30000"/>
              </a:spcBef>
            </a:pPr>
            <a:r>
              <a:rPr lang="en-US" sz="2000" b="1" u="sng" dirty="0" smtClean="0">
                <a:cs typeface="Arial" charset="0"/>
              </a:rPr>
              <a:t>ACT </a:t>
            </a:r>
            <a:r>
              <a:rPr lang="en-US" sz="2000" b="1" u="sng" dirty="0">
                <a:cs typeface="Arial" charset="0"/>
              </a:rPr>
              <a:t>interface with GLOW</a:t>
            </a:r>
          </a:p>
        </p:txBody>
      </p:sp>
      <p:sp>
        <p:nvSpPr>
          <p:cNvPr id="107550" name="Rectangle 37"/>
          <p:cNvSpPr>
            <a:spLocks noChangeArrowheads="1"/>
          </p:cNvSpPr>
          <p:nvPr/>
        </p:nvSpPr>
        <p:spPr bwMode="auto">
          <a:xfrm>
            <a:off x="1625600" y="3149600"/>
            <a:ext cx="88900" cy="1536700"/>
          </a:xfrm>
          <a:prstGeom prst="rect">
            <a:avLst/>
          </a:prstGeom>
          <a:solidFill>
            <a:srgbClr val="E5FB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51" name="Rectangle 38"/>
          <p:cNvSpPr>
            <a:spLocks noChangeArrowheads="1"/>
          </p:cNvSpPr>
          <p:nvPr/>
        </p:nvSpPr>
        <p:spPr bwMode="auto">
          <a:xfrm>
            <a:off x="2173288" y="3163888"/>
            <a:ext cx="88900" cy="1536700"/>
          </a:xfrm>
          <a:prstGeom prst="rect">
            <a:avLst/>
          </a:prstGeom>
          <a:solidFill>
            <a:srgbClr val="E5FB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52" name="Rectangle 39"/>
          <p:cNvSpPr>
            <a:spLocks noChangeArrowheads="1"/>
          </p:cNvSpPr>
          <p:nvPr/>
        </p:nvSpPr>
        <p:spPr bwMode="auto">
          <a:xfrm>
            <a:off x="292100" y="3302000"/>
            <a:ext cx="1162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/>
              <a:t>GSE </a:t>
            </a:r>
            <a:r>
              <a:rPr lang="en-US" sz="1400"/>
              <a:t>Structure</a:t>
            </a:r>
            <a:r>
              <a:rPr lang="en-US"/>
              <a:t> </a:t>
            </a:r>
          </a:p>
        </p:txBody>
      </p:sp>
      <p:sp>
        <p:nvSpPr>
          <p:cNvPr id="107553" name="Line 40"/>
          <p:cNvSpPr>
            <a:spLocks noChangeShapeType="1"/>
          </p:cNvSpPr>
          <p:nvPr/>
        </p:nvSpPr>
        <p:spPr bwMode="auto">
          <a:xfrm>
            <a:off x="990600" y="3517900"/>
            <a:ext cx="508000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6"/>
          <p:cNvSpPr txBox="1">
            <a:spLocks noChangeArrowheads="1"/>
          </p:cNvSpPr>
          <p:nvPr/>
        </p:nvSpPr>
        <p:spPr bwMode="auto">
          <a:xfrm>
            <a:off x="1021925" y="233924"/>
            <a:ext cx="6869677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ヒラギノ角ゴ Pro W3" pitchFamily="31" charset="-128"/>
                <a:cs typeface="Comic Sans MS"/>
              </a:rPr>
              <a:t>Hybrid Doppler Wind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ヒラギノ角ゴ Pro W3" pitchFamily="31" charset="-128"/>
                <a:cs typeface="Comic Sans MS"/>
              </a:rPr>
              <a:t>Lidar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ヒラギノ角ゴ Pro W3" pitchFamily="31" charset="-128"/>
                <a:cs typeface="Comic Sans MS"/>
              </a:rPr>
              <a:t> (HDWL) Transceiver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ea typeface="ヒラギノ角ゴ Pro W3" pitchFamily="31" charset="-128"/>
              <a:cs typeface="Comic Sans MS"/>
            </a:endParaRPr>
          </a:p>
        </p:txBody>
      </p:sp>
      <p:sp>
        <p:nvSpPr>
          <p:cNvPr id="3" name="Text Box 108"/>
          <p:cNvSpPr txBox="1">
            <a:spLocks noChangeArrowheads="1"/>
          </p:cNvSpPr>
          <p:nvPr/>
        </p:nvSpPr>
        <p:spPr bwMode="auto">
          <a:xfrm>
            <a:off x="2336587" y="565553"/>
            <a:ext cx="438770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  <a:latin typeface="Comic Sans MS"/>
                <a:cs typeface="Comic Sans MS"/>
              </a:rPr>
              <a:t>PI: Cathy Marx, NASA GSFC</a:t>
            </a:r>
          </a:p>
        </p:txBody>
      </p:sp>
      <p:sp>
        <p:nvSpPr>
          <p:cNvPr id="4" name="Text Box 109"/>
          <p:cNvSpPr txBox="1">
            <a:spLocks noChangeArrowheads="1"/>
          </p:cNvSpPr>
          <p:nvPr/>
        </p:nvSpPr>
        <p:spPr bwMode="auto">
          <a:xfrm>
            <a:off x="136086" y="5997377"/>
            <a:ext cx="4333448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339725" eaLnBrk="0" hangingPunct="0"/>
            <a:r>
              <a:rPr lang="en-US" sz="1200" b="1" dirty="0">
                <a:solidFill>
                  <a:srgbClr val="000000"/>
                </a:solidFill>
                <a:latin typeface="Comic Sans MS"/>
                <a:cs typeface="Comic Sans MS"/>
              </a:rPr>
              <a:t>Co-Is/</a:t>
            </a:r>
            <a:r>
              <a:rPr lang="en-US" sz="12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Partners: </a:t>
            </a:r>
            <a:r>
              <a:rPr lang="en-US" sz="1050" dirty="0" smtClean="0">
                <a:solidFill>
                  <a:srgbClr val="000000"/>
                </a:solidFill>
                <a:latin typeface="Comic Sans MS"/>
                <a:cs typeface="Comic Sans MS"/>
              </a:rPr>
              <a:t>Bruce Gentry, Patrick Jordan, NASA GSFC</a:t>
            </a:r>
            <a:r>
              <a:rPr lang="en-US" sz="1050" dirty="0">
                <a:solidFill>
                  <a:srgbClr val="000000"/>
                </a:solidFill>
                <a:latin typeface="Comic Sans MS"/>
                <a:cs typeface="Comic Sans MS"/>
              </a:rPr>
              <a:t>; Michael Kavaya, </a:t>
            </a:r>
            <a:r>
              <a:rPr lang="en-US" sz="1050" dirty="0" smtClean="0">
                <a:solidFill>
                  <a:srgbClr val="000000"/>
                </a:solidFill>
                <a:latin typeface="Comic Sans MS"/>
                <a:cs typeface="Comic Sans MS"/>
              </a:rPr>
              <a:t>NASA </a:t>
            </a:r>
            <a:r>
              <a:rPr lang="en-US" sz="105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LaRC</a:t>
            </a:r>
            <a:endParaRPr lang="en-US" sz="105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 Box 115"/>
          <p:cNvSpPr txBox="1">
            <a:spLocks noChangeArrowheads="1"/>
          </p:cNvSpPr>
          <p:nvPr/>
        </p:nvSpPr>
        <p:spPr bwMode="auto">
          <a:xfrm>
            <a:off x="43420" y="1284289"/>
            <a:ext cx="4196855" cy="21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12713" indent="-112713" eaLnBrk="0" hangingPunct="0">
              <a:spcBef>
                <a:spcPct val="25000"/>
              </a:spcBef>
              <a:buFontTx/>
              <a:buChar char="•"/>
              <a:tabLst>
                <a:tab pos="1830388" algn="ctr"/>
                <a:tab pos="2514600" algn="ctr"/>
                <a:tab pos="3200400" algn="ctr"/>
              </a:tabLst>
            </a:pPr>
            <a:r>
              <a:rPr lang="en-US" sz="1200" dirty="0">
                <a:solidFill>
                  <a:srgbClr val="000000"/>
                </a:solidFill>
                <a:latin typeface="Comic Sans MS"/>
                <a:ea typeface="Times New Roman" pitchFamily="31" charset="0"/>
                <a:cs typeface="Comic Sans MS"/>
              </a:rPr>
              <a:t>Build a compact, light weight, 4 field-of-view (FOV) transceiver, including a reliable FOV select mechanism, in support of the Global </a:t>
            </a:r>
            <a:r>
              <a:rPr lang="en-US" sz="1200" dirty="0" err="1">
                <a:solidFill>
                  <a:srgbClr val="000000"/>
                </a:solidFill>
                <a:latin typeface="Comic Sans MS"/>
                <a:ea typeface="Times New Roman" pitchFamily="31" charset="0"/>
                <a:cs typeface="Comic Sans MS"/>
              </a:rPr>
              <a:t>Tropospheric</a:t>
            </a:r>
            <a:r>
              <a:rPr lang="en-US" sz="1200" dirty="0">
                <a:solidFill>
                  <a:srgbClr val="000000"/>
                </a:solidFill>
                <a:latin typeface="Comic Sans MS"/>
                <a:ea typeface="Times New Roman" pitchFamily="31" charset="0"/>
                <a:cs typeface="Comic Sans MS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ea typeface="Times New Roman" pitchFamily="31" charset="0"/>
                <a:cs typeface="Comic Sans MS"/>
              </a:rPr>
              <a:t>3-D </a:t>
            </a:r>
            <a:r>
              <a:rPr lang="en-US" sz="1200" dirty="0">
                <a:solidFill>
                  <a:srgbClr val="000000"/>
                </a:solidFill>
                <a:latin typeface="Comic Sans MS"/>
                <a:ea typeface="Times New Roman" pitchFamily="31" charset="0"/>
                <a:cs typeface="Comic Sans MS"/>
              </a:rPr>
              <a:t>Winds mission</a:t>
            </a:r>
          </a:p>
          <a:p>
            <a:pPr marL="112713" indent="-112713" eaLnBrk="0" hangingPunct="0">
              <a:spcBef>
                <a:spcPct val="25000"/>
              </a:spcBef>
              <a:buFontTx/>
              <a:buChar char="•"/>
              <a:tabLst>
                <a:tab pos="1830388" algn="ctr"/>
                <a:tab pos="2514600" algn="ctr"/>
                <a:tab pos="3200400" algn="ctr"/>
              </a:tabLst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Times New Roman" pitchFamily="31" charset="0"/>
                <a:cs typeface="Comic Sans MS"/>
              </a:rPr>
              <a:t>Test subsystem performance with 2 </a:t>
            </a:r>
            <a:r>
              <a:rPr lang="el-GR" sz="1200" dirty="0" smtClean="0">
                <a:solidFill>
                  <a:srgbClr val="000000"/>
                </a:solidFill>
                <a:latin typeface="Comic Sans MS"/>
                <a:cs typeface="Comic Sans MS"/>
              </a:rPr>
              <a:t>μ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</a:rPr>
              <a:t>m source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ea typeface="Times New Roman" pitchFamily="31" charset="0"/>
                <a:cs typeface="Comic Sans MS"/>
              </a:rPr>
              <a:t> </a:t>
            </a:r>
          </a:p>
          <a:p>
            <a:pPr marL="112713" indent="-112713" eaLnBrk="0" hangingPunct="0">
              <a:spcBef>
                <a:spcPct val="25000"/>
              </a:spcBef>
              <a:buFontTx/>
              <a:buChar char="•"/>
              <a:tabLst>
                <a:tab pos="1830388" algn="ctr"/>
                <a:tab pos="2514600" algn="ctr"/>
                <a:tab pos="3200400" algn="ctr"/>
              </a:tabLst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Times New Roman" pitchFamily="31" charset="0"/>
                <a:cs typeface="Comic Sans MS"/>
              </a:rPr>
              <a:t>Integrate </a:t>
            </a:r>
            <a:r>
              <a:rPr lang="en-US" sz="1200" dirty="0">
                <a:solidFill>
                  <a:srgbClr val="000000"/>
                </a:solidFill>
                <a:latin typeface="Comic Sans MS"/>
                <a:ea typeface="Times New Roman" pitchFamily="31" charset="0"/>
                <a:cs typeface="Comic Sans MS"/>
              </a:rPr>
              <a:t>the hybrid transceiver with ground based 355nm 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ea typeface="Times New Roman" pitchFamily="31" charset="0"/>
                <a:cs typeface="Comic Sans MS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mic Sans MS"/>
                <a:ea typeface="Times New Roman" pitchFamily="31" charset="0"/>
                <a:cs typeface="Comic Sans MS"/>
              </a:rPr>
              <a:t>lasers and receivers</a:t>
            </a:r>
          </a:p>
        </p:txBody>
      </p:sp>
      <p:sp>
        <p:nvSpPr>
          <p:cNvPr id="6" name="Text Box 118"/>
          <p:cNvSpPr txBox="1">
            <a:spLocks noChangeArrowheads="1"/>
          </p:cNvSpPr>
          <p:nvPr/>
        </p:nvSpPr>
        <p:spPr bwMode="auto">
          <a:xfrm>
            <a:off x="43420" y="4021896"/>
            <a:ext cx="4458679" cy="221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12713" indent="-112713" defTabSz="339725" eaLnBrk="0" hangingPunct="0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sz="1100" dirty="0">
                <a:solidFill>
                  <a:srgbClr val="000000"/>
                </a:solidFill>
                <a:latin typeface="Comic Sans MS"/>
                <a:cs typeface="Comic Sans MS"/>
              </a:rPr>
              <a:t>Use compact mechanical packaging to achieve a 4-FOV hybrid </a:t>
            </a:r>
            <a:r>
              <a:rPr lang="en-US" sz="1100" dirty="0" smtClean="0">
                <a:solidFill>
                  <a:srgbClr val="000000"/>
                </a:solidFill>
                <a:latin typeface="Comic Sans MS"/>
                <a:cs typeface="Comic Sans MS"/>
              </a:rPr>
              <a:t>transceiver</a:t>
            </a:r>
          </a:p>
          <a:p>
            <a:pPr marL="112713" indent="-112713" defTabSz="339725" eaLnBrk="0" hangingPunct="0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Use precision, light-weight, thermally stable composite structure </a:t>
            </a:r>
            <a:endParaRPr lang="en-US" sz="11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112713" indent="-112713" defTabSz="339725" eaLnBrk="0" hangingPunct="0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sz="1100" dirty="0">
                <a:solidFill>
                  <a:srgbClr val="000000"/>
                </a:solidFill>
                <a:latin typeface="Comic Sans MS"/>
                <a:cs typeface="Comic Sans MS"/>
              </a:rPr>
              <a:t>Design for efficient operation in the UV and IR</a:t>
            </a:r>
          </a:p>
          <a:p>
            <a:pPr marL="112713" indent="-112713" defTabSz="339725" eaLnBrk="0" hangingPunct="0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sz="1100" dirty="0">
                <a:solidFill>
                  <a:srgbClr val="000000"/>
                </a:solidFill>
                <a:latin typeface="Comic Sans MS"/>
                <a:cs typeface="Comic Sans MS"/>
              </a:rPr>
              <a:t>Design long life mechanisms to select operational </a:t>
            </a:r>
            <a:r>
              <a:rPr lang="en-US" sz="1100" dirty="0" smtClean="0">
                <a:solidFill>
                  <a:srgbClr val="000000"/>
                </a:solidFill>
                <a:latin typeface="Comic Sans MS"/>
                <a:cs typeface="Comic Sans MS"/>
              </a:rPr>
              <a:t>FOV</a:t>
            </a:r>
          </a:p>
          <a:p>
            <a:pPr marL="112713" indent="-112713" defTabSz="339725" eaLnBrk="0" hangingPunct="0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Comic Sans MS"/>
                <a:cs typeface="Comic Sans MS"/>
              </a:rPr>
              <a:t>Test optical performance at 2 </a:t>
            </a:r>
            <a:r>
              <a:rPr lang="el-GR" sz="1100" dirty="0" smtClean="0">
                <a:solidFill>
                  <a:srgbClr val="000000"/>
                </a:solidFill>
                <a:latin typeface="Comic Sans MS"/>
                <a:cs typeface="Comic Sans MS"/>
              </a:rPr>
              <a:t>μ</a:t>
            </a:r>
            <a:r>
              <a:rPr lang="en-US" sz="1100" dirty="0" smtClean="0">
                <a:solidFill>
                  <a:srgbClr val="000000"/>
                </a:solidFill>
                <a:latin typeface="Comic Sans MS"/>
                <a:cs typeface="Comic Sans MS"/>
              </a:rPr>
              <a:t>m in the lab</a:t>
            </a:r>
            <a:endParaRPr lang="en-US" sz="11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112713" indent="-112713" defTabSz="339725" eaLnBrk="0" hangingPunct="0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sz="1100" dirty="0">
                <a:solidFill>
                  <a:srgbClr val="000000"/>
                </a:solidFill>
                <a:latin typeface="Comic Sans MS"/>
                <a:cs typeface="Comic Sans MS"/>
              </a:rPr>
              <a:t>Conduct ground based tests by integrating HDWL with the Goddard Lidar Observatory for Winds (GLOW</a:t>
            </a:r>
            <a:r>
              <a:rPr lang="en-US" sz="1100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  <a:p>
            <a:pPr marL="112713" indent="-112713" defTabSz="339725" eaLnBrk="0" hangingPunct="0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r>
              <a:rPr lang="en-US" sz="1100" dirty="0">
                <a:solidFill>
                  <a:srgbClr val="000000"/>
                </a:solidFill>
                <a:latin typeface="Comic Sans MS"/>
                <a:cs typeface="Comic Sans MS"/>
              </a:rPr>
              <a:t>Leverage prior NASA investments in coherent and direct detection </a:t>
            </a:r>
            <a:r>
              <a:rPr lang="en-US" sz="1100" dirty="0" err="1">
                <a:solidFill>
                  <a:srgbClr val="000000"/>
                </a:solidFill>
                <a:latin typeface="Comic Sans MS"/>
                <a:cs typeface="Comic Sans MS"/>
              </a:rPr>
              <a:t>lidar</a:t>
            </a:r>
            <a:r>
              <a:rPr lang="en-US" sz="1100" dirty="0">
                <a:solidFill>
                  <a:srgbClr val="000000"/>
                </a:solidFill>
                <a:latin typeface="Comic Sans MS"/>
                <a:cs typeface="Comic Sans MS"/>
              </a:rPr>
              <a:t> instrument technologies</a:t>
            </a:r>
          </a:p>
          <a:p>
            <a:pPr marL="112713" indent="-112713" defTabSz="339725" eaLnBrk="0" hangingPunct="0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endParaRPr lang="en-US" sz="11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" name="Text Box 120"/>
          <p:cNvSpPr txBox="1">
            <a:spLocks noChangeArrowheads="1"/>
          </p:cNvSpPr>
          <p:nvPr/>
        </p:nvSpPr>
        <p:spPr bwMode="auto">
          <a:xfrm>
            <a:off x="4699644" y="6138546"/>
            <a:ext cx="2468563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TRL</a:t>
            </a:r>
            <a:r>
              <a:rPr lang="en-US" sz="1400" b="1" baseline="-25000" dirty="0" err="1">
                <a:solidFill>
                  <a:srgbClr val="000000"/>
                </a:solidFill>
                <a:latin typeface="Comic Sans MS"/>
                <a:cs typeface="Comic Sans MS"/>
              </a:rPr>
              <a:t>in</a:t>
            </a:r>
            <a:r>
              <a:rPr lang="en-US" sz="1400" b="1" baseline="-250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mic Sans MS"/>
                <a:cs typeface="Comic Sans MS"/>
              </a:rPr>
              <a:t>= 2    </a:t>
            </a:r>
            <a:r>
              <a:rPr lang="en-US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TRL</a:t>
            </a:r>
            <a:r>
              <a:rPr lang="en-US" sz="1400" b="1" baseline="-25000" dirty="0" err="1">
                <a:solidFill>
                  <a:srgbClr val="000000"/>
                </a:solidFill>
                <a:latin typeface="Comic Sans MS"/>
                <a:cs typeface="Comic Sans MS"/>
              </a:rPr>
              <a:t>current</a:t>
            </a:r>
            <a:r>
              <a:rPr lang="en-US" sz="1400" b="1" dirty="0">
                <a:solidFill>
                  <a:srgbClr val="000000"/>
                </a:solidFill>
                <a:latin typeface="Comic Sans MS"/>
                <a:cs typeface="Comic Sans MS"/>
              </a:rPr>
              <a:t> = 2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4719048" y="3427797"/>
            <a:ext cx="42370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omic Sans MS"/>
                <a:cs typeface="Comic Sans MS"/>
              </a:rPr>
              <a:t>3-D model </a:t>
            </a:r>
            <a:r>
              <a:rPr lang="en-US" sz="1200" dirty="0" smtClean="0">
                <a:latin typeface="Comic Sans MS"/>
                <a:cs typeface="Comic Sans MS"/>
              </a:rPr>
              <a:t>and pictures of </a:t>
            </a:r>
            <a:r>
              <a:rPr lang="en-US" sz="1200" dirty="0">
                <a:latin typeface="Comic Sans MS"/>
                <a:cs typeface="Comic Sans MS"/>
              </a:rPr>
              <a:t>the 4 FOV HDWL transceiver</a:t>
            </a:r>
          </a:p>
        </p:txBody>
      </p:sp>
      <p:sp>
        <p:nvSpPr>
          <p:cNvPr id="9" name="Rectangle 121"/>
          <p:cNvSpPr>
            <a:spLocks noChangeArrowheads="1"/>
          </p:cNvSpPr>
          <p:nvPr/>
        </p:nvSpPr>
        <p:spPr bwMode="auto">
          <a:xfrm>
            <a:off x="4543425" y="4011040"/>
            <a:ext cx="4600575" cy="21236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19063" indent="-119063" eaLnBrk="0" hangingPunct="0">
              <a:buFontTx/>
              <a:buChar char="•"/>
              <a:tabLst>
                <a:tab pos="3889375" algn="r"/>
                <a:tab pos="4283075" algn="r"/>
              </a:tabLst>
            </a:pPr>
            <a:r>
              <a:rPr lang="en-US" sz="1100" dirty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Define instrument requirements and interfaces	07/09</a:t>
            </a:r>
          </a:p>
          <a:p>
            <a:pPr marL="119063" indent="-119063" eaLnBrk="0" hangingPunct="0">
              <a:tabLst>
                <a:tab pos="3889375" algn="r"/>
                <a:tab pos="4283075" algn="r"/>
              </a:tabLst>
            </a:pPr>
            <a:r>
              <a:rPr lang="en-US" sz="1100" dirty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	for the 355nm and 2µm systems</a:t>
            </a:r>
          </a:p>
          <a:p>
            <a:pPr marL="119063" indent="-119063" eaLnBrk="0" hangingPunct="0">
              <a:buFontTx/>
              <a:buChar char="•"/>
              <a:tabLst>
                <a:tab pos="3889375" algn="r"/>
                <a:tab pos="4283075" algn="r"/>
              </a:tabLst>
            </a:pPr>
            <a:r>
              <a:rPr lang="en-US" sz="1100" dirty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Complete telescope optical design	12/09</a:t>
            </a:r>
          </a:p>
          <a:p>
            <a:pPr marL="119063" indent="-119063" eaLnBrk="0" hangingPunct="0">
              <a:buFontTx/>
              <a:buChar char="•"/>
              <a:tabLst>
                <a:tab pos="3889375" algn="r"/>
                <a:tab pos="4283075" algn="r"/>
              </a:tabLst>
            </a:pPr>
            <a:r>
              <a:rPr lang="en-US" sz="1100" dirty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Complete mechanical design of select mechanism	02/10</a:t>
            </a:r>
          </a:p>
          <a:p>
            <a:pPr marL="119063" indent="-119063" eaLnBrk="0" hangingPunct="0">
              <a:buFontTx/>
              <a:buChar char="•"/>
              <a:tabLst>
                <a:tab pos="3889375" algn="r"/>
                <a:tab pos="4283075" algn="r"/>
              </a:tabLst>
            </a:pPr>
            <a:r>
              <a:rPr lang="en-US" sz="1100" dirty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Complete assembly and performance testing </a:t>
            </a:r>
            <a:r>
              <a:rPr lang="en-US" sz="1100" dirty="0" smtClean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of	03/11</a:t>
            </a:r>
            <a:endParaRPr lang="en-US" sz="1100" dirty="0">
              <a:solidFill>
                <a:srgbClr val="000000"/>
              </a:solidFill>
              <a:latin typeface="Comic Sans MS"/>
              <a:ea typeface="ヒラギノ角ゴ Pro W3" charset="-128"/>
              <a:cs typeface="ヒラギノ角ゴ Pro W3" charset="-128"/>
            </a:endParaRPr>
          </a:p>
          <a:p>
            <a:pPr marL="119063" indent="-119063" eaLnBrk="0" hangingPunct="0">
              <a:tabLst>
                <a:tab pos="3889375" algn="r"/>
                <a:tab pos="4283075" algn="r"/>
              </a:tabLst>
            </a:pPr>
            <a:r>
              <a:rPr lang="en-US" sz="1100" dirty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	</a:t>
            </a:r>
            <a:r>
              <a:rPr lang="en-US" sz="1100" dirty="0" smtClean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the FOV select </a:t>
            </a:r>
            <a:r>
              <a:rPr lang="en-US" sz="1100" dirty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mechanism</a:t>
            </a:r>
          </a:p>
          <a:p>
            <a:pPr marL="119063" indent="-119063" eaLnBrk="0" hangingPunct="0">
              <a:buFontTx/>
              <a:buChar char="•"/>
              <a:tabLst>
                <a:tab pos="3889375" algn="r"/>
                <a:tab pos="4283075" algn="r"/>
              </a:tabLst>
            </a:pPr>
            <a:r>
              <a:rPr lang="en-US" sz="1100" dirty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Assemble telescope 	</a:t>
            </a:r>
            <a:r>
              <a:rPr lang="en-US" sz="1100" dirty="0" smtClean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02/12</a:t>
            </a:r>
            <a:endParaRPr lang="en-US" sz="1100" dirty="0">
              <a:solidFill>
                <a:srgbClr val="FF0000"/>
              </a:solidFill>
              <a:latin typeface="Comic Sans MS"/>
              <a:ea typeface="ヒラギノ角ゴ Pro W3" charset="-128"/>
              <a:cs typeface="ヒラギノ角ゴ Pro W3" charset="-128"/>
            </a:endParaRPr>
          </a:p>
          <a:p>
            <a:pPr marL="119063" indent="-119063" eaLnBrk="0" hangingPunct="0">
              <a:buFontTx/>
              <a:buChar char="•"/>
              <a:tabLst>
                <a:tab pos="3889375" algn="r"/>
                <a:tab pos="4283075" algn="r"/>
              </a:tabLst>
            </a:pPr>
            <a:r>
              <a:rPr lang="en-US" sz="1100" dirty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Assemble transceiver and perform </a:t>
            </a:r>
            <a:r>
              <a:rPr lang="en-US" sz="1100" dirty="0" smtClean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subsystem </a:t>
            </a:r>
            <a:r>
              <a:rPr lang="en-US" sz="1100" dirty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	</a:t>
            </a:r>
            <a:r>
              <a:rPr lang="en-US" sz="1100" dirty="0" smtClean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04/12</a:t>
            </a:r>
            <a:endParaRPr lang="en-US" sz="1100" dirty="0">
              <a:solidFill>
                <a:srgbClr val="FF0000"/>
              </a:solidFill>
              <a:latin typeface="Comic Sans MS"/>
              <a:ea typeface="ヒラギノ角ゴ Pro W3" charset="-128"/>
              <a:cs typeface="ヒラギノ角ゴ Pro W3" charset="-128"/>
            </a:endParaRPr>
          </a:p>
          <a:p>
            <a:pPr marL="119063" indent="-119063" eaLnBrk="0" hangingPunct="0">
              <a:tabLst>
                <a:tab pos="3889375" algn="r"/>
                <a:tab pos="4283075" algn="r"/>
              </a:tabLst>
            </a:pPr>
            <a:r>
              <a:rPr lang="en-US" sz="1100" dirty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	</a:t>
            </a:r>
            <a:r>
              <a:rPr lang="en-US" sz="1100" dirty="0" smtClean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level testing at 355 nm and 2 </a:t>
            </a:r>
            <a:r>
              <a:rPr lang="el-GR" sz="1100" dirty="0" smtClean="0">
                <a:solidFill>
                  <a:srgbClr val="000000"/>
                </a:solidFill>
                <a:latin typeface="Comic Sans MS"/>
                <a:cs typeface="Comic Sans MS"/>
              </a:rPr>
              <a:t>μ</a:t>
            </a:r>
            <a:r>
              <a:rPr lang="en-US" sz="1100" dirty="0" smtClean="0">
                <a:solidFill>
                  <a:srgbClr val="000000"/>
                </a:solidFill>
                <a:latin typeface="Comic Sans MS"/>
                <a:cs typeface="Comic Sans MS"/>
              </a:rPr>
              <a:t>m</a:t>
            </a:r>
            <a:endParaRPr lang="en-US" sz="1100" dirty="0">
              <a:solidFill>
                <a:srgbClr val="000000"/>
              </a:solidFill>
              <a:latin typeface="Comic Sans MS"/>
              <a:ea typeface="ヒラギノ角ゴ Pro W3" charset="-128"/>
              <a:cs typeface="ヒラギノ角ゴ Pro W3" charset="-128"/>
            </a:endParaRPr>
          </a:p>
          <a:p>
            <a:pPr marL="119063" indent="-119063" eaLnBrk="0" hangingPunct="0">
              <a:buFontTx/>
              <a:buChar char="•"/>
              <a:tabLst>
                <a:tab pos="3889375" algn="r"/>
                <a:tab pos="4283075" algn="r"/>
              </a:tabLst>
            </a:pPr>
            <a:r>
              <a:rPr lang="en-US" sz="1100" dirty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Integrate transceiver with 355nm </a:t>
            </a:r>
            <a:r>
              <a:rPr lang="en-US" sz="1100" dirty="0" smtClean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laser and</a:t>
            </a:r>
            <a:r>
              <a:rPr lang="en-US" sz="1100" dirty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	</a:t>
            </a:r>
            <a:r>
              <a:rPr lang="en-US" sz="1100" dirty="0" smtClean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05/12</a:t>
            </a:r>
          </a:p>
          <a:p>
            <a:pPr marL="119063" indent="-119063" eaLnBrk="0" hangingPunct="0">
              <a:tabLst>
                <a:tab pos="3889375" algn="r"/>
                <a:tab pos="4283075" algn="r"/>
              </a:tabLst>
            </a:pPr>
            <a:r>
              <a:rPr lang="en-US" sz="1100" dirty="0" smtClean="0">
                <a:solidFill>
                  <a:srgbClr val="000000"/>
                </a:solidFill>
                <a:latin typeface="Comic Sans MS"/>
                <a:ea typeface="ヒラギノ角ゴ Pro W3" charset="-128"/>
                <a:cs typeface="ヒラギノ角ゴ Pro W3" charset="-128"/>
              </a:rPr>
              <a:t>   receiver	</a:t>
            </a:r>
            <a:endParaRPr lang="en-US" sz="1100" dirty="0">
              <a:solidFill>
                <a:srgbClr val="000000"/>
              </a:solidFill>
              <a:latin typeface="Comic Sans MS"/>
              <a:ea typeface="ヒラギノ角ゴ Pro W3" charset="-128"/>
              <a:cs typeface="ヒラギノ角ゴ Pro W3" charset="-128"/>
            </a:endParaRPr>
          </a:p>
          <a:p>
            <a:pPr marL="119063" indent="-119063" eaLnBrk="0" hangingPunct="0">
              <a:buFontTx/>
              <a:buChar char="•"/>
              <a:tabLst>
                <a:tab pos="3773488" algn="r"/>
                <a:tab pos="4283075" algn="r"/>
              </a:tabLst>
            </a:pPr>
            <a:endParaRPr lang="en-US" sz="1100" dirty="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V="1">
            <a:off x="7020682" y="994932"/>
            <a:ext cx="1967544" cy="100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24982" y="6600177"/>
            <a:ext cx="21167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</a:rPr>
              <a:t>ACT-08-0026</a:t>
            </a:r>
            <a:endParaRPr lang="en-US" sz="900" dirty="0">
              <a:latin typeface="Comic Sans MS"/>
              <a:cs typeface="Comic Sans MS"/>
            </a:endParaRPr>
          </a:p>
        </p:txBody>
      </p:sp>
      <p:pic>
        <p:nvPicPr>
          <p:cNvPr id="13" name="Picture 12" descr="Cathy's Spaceship 12-04-13.jpg"/>
          <p:cNvPicPr>
            <a:picLocks noChangeAspect="1"/>
          </p:cNvPicPr>
          <p:nvPr/>
        </p:nvPicPr>
        <p:blipFill>
          <a:blip r:embed="rId3"/>
          <a:srcRect t="7159" b="8058"/>
          <a:stretch>
            <a:fillRect/>
          </a:stretch>
        </p:blipFill>
        <p:spPr>
          <a:xfrm>
            <a:off x="7192077" y="2015608"/>
            <a:ext cx="1633589" cy="1458244"/>
          </a:xfrm>
          <a:prstGeom prst="rect">
            <a:avLst/>
          </a:prstGeom>
        </p:spPr>
      </p:pic>
      <p:pic>
        <p:nvPicPr>
          <p:cNvPr id="14" name="Picture 13" descr="Cathy's Spaceship 12-04-06.jpg"/>
          <p:cNvPicPr>
            <a:picLocks noChangeAspect="1"/>
          </p:cNvPicPr>
          <p:nvPr/>
        </p:nvPicPr>
        <p:blipFill>
          <a:blip r:embed="rId4"/>
          <a:srcRect t="3411" r="2919" b="9031"/>
          <a:stretch>
            <a:fillRect/>
          </a:stretch>
        </p:blipFill>
        <p:spPr>
          <a:xfrm>
            <a:off x="4610740" y="1284290"/>
            <a:ext cx="2379462" cy="214350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4307840" y="1097280"/>
            <a:ext cx="10160" cy="53949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42240" y="3799840"/>
            <a:ext cx="8798560" cy="101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lame and Horsehead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-1568450" y="4283075"/>
            <a:ext cx="16332200" cy="7988300"/>
          </a:xfrm>
          <a:prstGeom prst="ellipse">
            <a:avLst/>
          </a:prstGeom>
          <a:solidFill>
            <a:schemeClr val="accent1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390650" y="168275"/>
            <a:ext cx="7102475" cy="6143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88327" tIns="44163" rIns="88327" bIns="44163" anchor="ctr"/>
          <a:lstStyle/>
          <a:p>
            <a:pPr algn="ctr"/>
            <a:r>
              <a:rPr lang="en-US" sz="1600" b="1">
                <a:solidFill>
                  <a:srgbClr val="0033CC"/>
                </a:solidFill>
                <a:latin typeface="Arial" charset="0"/>
              </a:rPr>
              <a:t>Hybrid Doppler Wind Lidar Measurement Geometry:  400 km</a:t>
            </a: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-1492250" y="1628775"/>
            <a:ext cx="16332200" cy="79883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-1622425" y="4568825"/>
            <a:ext cx="16332200" cy="79883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 sz="1600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1784350" y="2428875"/>
            <a:ext cx="806450" cy="26670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V="1">
            <a:off x="958850" y="1717675"/>
            <a:ext cx="838200" cy="266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815975" y="1436688"/>
            <a:ext cx="796925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7.7 km/s</a:t>
            </a:r>
            <a:endParaRPr lang="en-US" sz="1000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2190750" y="3709988"/>
            <a:ext cx="722313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400 km</a:t>
            </a:r>
            <a:endParaRPr lang="en-US" sz="1000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1771650" y="2428875"/>
            <a:ext cx="4076700" cy="36703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3216275" y="3557588"/>
            <a:ext cx="722313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585 km</a:t>
            </a:r>
            <a:endParaRPr lang="en-US" sz="1000"/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2571750" y="5083175"/>
            <a:ext cx="3251200" cy="10160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2584450" y="5083175"/>
            <a:ext cx="990600" cy="17018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flipV="1">
            <a:off x="3575050" y="6111875"/>
            <a:ext cx="2247900" cy="6731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3762375" y="5634038"/>
            <a:ext cx="722313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414 km</a:t>
            </a:r>
            <a:endParaRPr lang="en-US" sz="1000"/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4581525" y="6438900"/>
            <a:ext cx="722313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292 km</a:t>
            </a:r>
            <a:endParaRPr lang="en-US" sz="1000"/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2352675" y="5984875"/>
            <a:ext cx="722313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292 km</a:t>
            </a:r>
            <a:endParaRPr lang="en-US" sz="1000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 flipV="1">
            <a:off x="5822950" y="5476875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1971675" y="2857500"/>
            <a:ext cx="4841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45</a:t>
            </a:r>
            <a:r>
              <a:rPr lang="en-US">
                <a:latin typeface="Symbol" pitchFamily="18" charset="2"/>
              </a:rPr>
              <a:t>°</a:t>
            </a: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5410200" y="5581650"/>
            <a:ext cx="51117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/>
              <a:t>48.7</a:t>
            </a:r>
            <a:r>
              <a:rPr lang="en-US" sz="1200">
                <a:latin typeface="Symbol" pitchFamily="18" charset="2"/>
              </a:rPr>
              <a:t>°</a:t>
            </a:r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3355975" y="4838700"/>
            <a:ext cx="4841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45</a:t>
            </a:r>
            <a:r>
              <a:rPr lang="en-US">
                <a:latin typeface="Symbol" pitchFamily="18" charset="2"/>
              </a:rPr>
              <a:t>°</a:t>
            </a:r>
          </a:p>
        </p:txBody>
      </p:sp>
      <p:sp>
        <p:nvSpPr>
          <p:cNvPr id="23575" name="Freeform 23"/>
          <p:cNvSpPr>
            <a:spLocks/>
          </p:cNvSpPr>
          <p:nvPr/>
        </p:nvSpPr>
        <p:spPr bwMode="auto">
          <a:xfrm>
            <a:off x="1962150" y="2882900"/>
            <a:ext cx="304800" cy="104775"/>
          </a:xfrm>
          <a:custGeom>
            <a:avLst/>
            <a:gdLst>
              <a:gd name="T0" fmla="*/ 0 w 192"/>
              <a:gd name="T1" fmla="*/ 2147483647 h 66"/>
              <a:gd name="T2" fmla="*/ 2147483647 w 192"/>
              <a:gd name="T3" fmla="*/ 2147483647 h 66"/>
              <a:gd name="T4" fmla="*/ 2147483647 w 192"/>
              <a:gd name="T5" fmla="*/ 2147483647 h 66"/>
              <a:gd name="T6" fmla="*/ 0 60000 65536"/>
              <a:gd name="T7" fmla="*/ 0 60000 65536"/>
              <a:gd name="T8" fmla="*/ 0 60000 65536"/>
              <a:gd name="T9" fmla="*/ 0 w 192"/>
              <a:gd name="T10" fmla="*/ 0 h 66"/>
              <a:gd name="T11" fmla="*/ 192 w 192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66">
                <a:moveTo>
                  <a:pt x="0" y="66"/>
                </a:moveTo>
                <a:cubicBezTo>
                  <a:pt x="67" y="60"/>
                  <a:pt x="114" y="62"/>
                  <a:pt x="168" y="26"/>
                </a:cubicBezTo>
                <a:cubicBezTo>
                  <a:pt x="185" y="0"/>
                  <a:pt x="174" y="2"/>
                  <a:pt x="192" y="2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AutoShape 24" descr="Wave"/>
          <p:cNvSpPr>
            <a:spLocks noChangeArrowheads="1"/>
          </p:cNvSpPr>
          <p:nvPr/>
        </p:nvSpPr>
        <p:spPr bwMode="auto">
          <a:xfrm rot="2589005">
            <a:off x="4164013" y="4786313"/>
            <a:ext cx="1447800" cy="301625"/>
          </a:xfrm>
          <a:prstGeom prst="flowChartMagneticDrum">
            <a:avLst/>
          </a:prstGeom>
          <a:pattFill prst="wave">
            <a:fgClr>
              <a:srgbClr val="FF0000"/>
            </a:fgClr>
            <a:bgClr>
              <a:srgbClr val="FFFFFF"/>
            </a:bgClr>
          </a:patt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7" name="Line 25"/>
          <p:cNvSpPr>
            <a:spLocks noChangeShapeType="1"/>
          </p:cNvSpPr>
          <p:nvPr/>
        </p:nvSpPr>
        <p:spPr bwMode="auto">
          <a:xfrm>
            <a:off x="4667250" y="4270375"/>
            <a:ext cx="927100" cy="876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8" name="Text Box 26"/>
          <p:cNvSpPr txBox="1">
            <a:spLocks noChangeArrowheads="1"/>
          </p:cNvSpPr>
          <p:nvPr/>
        </p:nvSpPr>
        <p:spPr bwMode="auto">
          <a:xfrm>
            <a:off x="5267325" y="4548188"/>
            <a:ext cx="11144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solidFill>
                  <a:srgbClr val="FF0000"/>
                </a:solidFill>
              </a:rPr>
              <a:t>180 ns (27 m) FWHM (76%)</a:t>
            </a:r>
          </a:p>
        </p:txBody>
      </p:sp>
      <p:sp>
        <p:nvSpPr>
          <p:cNvPr id="23579" name="Line 27"/>
          <p:cNvSpPr>
            <a:spLocks noChangeShapeType="1"/>
          </p:cNvSpPr>
          <p:nvPr/>
        </p:nvSpPr>
        <p:spPr bwMode="auto">
          <a:xfrm flipV="1">
            <a:off x="4197350" y="4270375"/>
            <a:ext cx="20320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3775075" y="4065588"/>
            <a:ext cx="836613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rgbClr val="FF0000"/>
                </a:solidFill>
              </a:rPr>
              <a:t>5 m (86%)</a:t>
            </a:r>
          </a:p>
        </p:txBody>
      </p:sp>
      <p:sp>
        <p:nvSpPr>
          <p:cNvPr id="23581" name="Line 29"/>
          <p:cNvSpPr>
            <a:spLocks noChangeShapeType="1"/>
          </p:cNvSpPr>
          <p:nvPr/>
        </p:nvSpPr>
        <p:spPr bwMode="auto">
          <a:xfrm flipV="1">
            <a:off x="3454400" y="6489700"/>
            <a:ext cx="2413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2" name="Line 30"/>
          <p:cNvSpPr>
            <a:spLocks noChangeShapeType="1"/>
          </p:cNvSpPr>
          <p:nvPr/>
        </p:nvSpPr>
        <p:spPr bwMode="auto">
          <a:xfrm>
            <a:off x="3695700" y="6489700"/>
            <a:ext cx="11430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3" name="Line 31"/>
          <p:cNvSpPr>
            <a:spLocks noChangeShapeType="1"/>
          </p:cNvSpPr>
          <p:nvPr/>
        </p:nvSpPr>
        <p:spPr bwMode="auto">
          <a:xfrm flipV="1">
            <a:off x="5846763" y="6234113"/>
            <a:ext cx="273050" cy="4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4" name="Text Box 32"/>
          <p:cNvSpPr txBox="1">
            <a:spLocks noChangeArrowheads="1"/>
          </p:cNvSpPr>
          <p:nvPr/>
        </p:nvSpPr>
        <p:spPr bwMode="auto">
          <a:xfrm>
            <a:off x="5827713" y="6205538"/>
            <a:ext cx="202723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solidFill>
                  <a:srgbClr val="FF0000"/>
                </a:solidFill>
              </a:rPr>
              <a:t>0.2/</a:t>
            </a:r>
            <a:r>
              <a:rPr lang="en-US" sz="1200">
                <a:solidFill>
                  <a:srgbClr val="9900FF"/>
                </a:solidFill>
              </a:rPr>
              <a:t>0.01</a:t>
            </a:r>
            <a:r>
              <a:rPr lang="en-US" sz="1200">
                <a:solidFill>
                  <a:srgbClr val="FF0000"/>
                </a:solidFill>
              </a:rPr>
              <a:t> </a:t>
            </a:r>
            <a:r>
              <a:rPr lang="en-US" sz="1200"/>
              <a:t>s =</a:t>
            </a:r>
            <a:r>
              <a:rPr lang="en-US" sz="1200">
                <a:solidFill>
                  <a:srgbClr val="FF0000"/>
                </a:solidFill>
              </a:rPr>
              <a:t> 1444/</a:t>
            </a:r>
            <a:r>
              <a:rPr lang="en-US" sz="1200">
                <a:solidFill>
                  <a:srgbClr val="9900FF"/>
                </a:solidFill>
              </a:rPr>
              <a:t>72</a:t>
            </a:r>
            <a:r>
              <a:rPr lang="en-US" sz="1200">
                <a:solidFill>
                  <a:srgbClr val="FF0000"/>
                </a:solidFill>
              </a:rPr>
              <a:t> </a:t>
            </a:r>
            <a:r>
              <a:rPr lang="en-US" sz="1200"/>
              <a:t>m</a:t>
            </a:r>
          </a:p>
          <a:p>
            <a:pPr eaLnBrk="0" hangingPunct="0"/>
            <a:r>
              <a:rPr lang="en-US" sz="1200"/>
              <a:t>(</a:t>
            </a:r>
            <a:r>
              <a:rPr lang="en-US" sz="1200">
                <a:solidFill>
                  <a:srgbClr val="FF0000"/>
                </a:solidFill>
              </a:rPr>
              <a:t>2/</a:t>
            </a:r>
            <a:r>
              <a:rPr lang="en-US" sz="1200">
                <a:solidFill>
                  <a:srgbClr val="9900FF"/>
                </a:solidFill>
              </a:rPr>
              <a:t>0.355</a:t>
            </a:r>
            <a:r>
              <a:rPr lang="en-US" sz="1200">
                <a:solidFill>
                  <a:srgbClr val="FF0000"/>
                </a:solidFill>
              </a:rPr>
              <a:t> </a:t>
            </a:r>
            <a:r>
              <a:rPr lang="en-US" sz="1200"/>
              <a:t>microns)</a:t>
            </a:r>
          </a:p>
        </p:txBody>
      </p:sp>
      <p:sp>
        <p:nvSpPr>
          <p:cNvPr id="23585" name="Text Box 33"/>
          <p:cNvSpPr txBox="1">
            <a:spLocks noChangeArrowheads="1"/>
          </p:cNvSpPr>
          <p:nvPr/>
        </p:nvSpPr>
        <p:spPr bwMode="auto">
          <a:xfrm>
            <a:off x="1358900" y="965200"/>
            <a:ext cx="1887538" cy="517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u="sng"/>
              <a:t>Return light</a:t>
            </a:r>
            <a:r>
              <a:rPr lang="en-US" sz="1400"/>
              <a:t>: t+3.9 ms, 30 m, 4.4 microrad</a:t>
            </a:r>
          </a:p>
        </p:txBody>
      </p:sp>
      <p:sp>
        <p:nvSpPr>
          <p:cNvPr id="23586" name="Line 34"/>
          <p:cNvSpPr>
            <a:spLocks noChangeShapeType="1"/>
          </p:cNvSpPr>
          <p:nvPr/>
        </p:nvSpPr>
        <p:spPr bwMode="auto">
          <a:xfrm flipH="1">
            <a:off x="5873750" y="1638300"/>
            <a:ext cx="1936750" cy="445452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7" name="Text Box 35"/>
          <p:cNvSpPr txBox="1">
            <a:spLocks noChangeArrowheads="1"/>
          </p:cNvSpPr>
          <p:nvPr/>
        </p:nvSpPr>
        <p:spPr bwMode="auto">
          <a:xfrm>
            <a:off x="6629400" y="952500"/>
            <a:ext cx="1160463" cy="517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u="sng"/>
              <a:t>First Aft Shot</a:t>
            </a:r>
          </a:p>
          <a:p>
            <a:pPr eaLnBrk="0" hangingPunct="0"/>
            <a:r>
              <a:rPr lang="en-US" sz="1400"/>
              <a:t>t + 190 s</a:t>
            </a:r>
            <a:endParaRPr lang="en-US" sz="1000"/>
          </a:p>
        </p:txBody>
      </p:sp>
      <p:sp>
        <p:nvSpPr>
          <p:cNvPr id="23588" name="Oval 36"/>
          <p:cNvSpPr>
            <a:spLocks noChangeArrowheads="1"/>
          </p:cNvSpPr>
          <p:nvPr/>
        </p:nvSpPr>
        <p:spPr bwMode="auto">
          <a:xfrm>
            <a:off x="5753100" y="6000750"/>
            <a:ext cx="177800" cy="1778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9" name="Oval 37"/>
          <p:cNvSpPr>
            <a:spLocks noChangeArrowheads="1"/>
          </p:cNvSpPr>
          <p:nvPr/>
        </p:nvSpPr>
        <p:spPr bwMode="auto">
          <a:xfrm>
            <a:off x="6032500" y="5984875"/>
            <a:ext cx="177800" cy="1778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0" name="Oval 38"/>
          <p:cNvSpPr>
            <a:spLocks noChangeArrowheads="1"/>
          </p:cNvSpPr>
          <p:nvPr/>
        </p:nvSpPr>
        <p:spPr bwMode="auto">
          <a:xfrm>
            <a:off x="6318250" y="5978525"/>
            <a:ext cx="177800" cy="1778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1" name="Oval 39"/>
          <p:cNvSpPr>
            <a:spLocks noChangeArrowheads="1"/>
          </p:cNvSpPr>
          <p:nvPr/>
        </p:nvSpPr>
        <p:spPr bwMode="auto">
          <a:xfrm>
            <a:off x="6584950" y="5973763"/>
            <a:ext cx="177800" cy="1778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2" name="Oval 40"/>
          <p:cNvSpPr>
            <a:spLocks noChangeArrowheads="1"/>
          </p:cNvSpPr>
          <p:nvPr/>
        </p:nvSpPr>
        <p:spPr bwMode="auto">
          <a:xfrm>
            <a:off x="6846888" y="5975350"/>
            <a:ext cx="177800" cy="1778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3" name="Text Box 41"/>
          <p:cNvSpPr txBox="1">
            <a:spLocks noChangeArrowheads="1"/>
          </p:cNvSpPr>
          <p:nvPr/>
        </p:nvSpPr>
        <p:spPr bwMode="auto">
          <a:xfrm>
            <a:off x="7277100" y="5822950"/>
            <a:ext cx="1200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solidFill>
                  <a:srgbClr val="FF0000"/>
                </a:solidFill>
              </a:rPr>
              <a:t>60/</a:t>
            </a:r>
            <a:r>
              <a:rPr lang="en-US" sz="1200">
                <a:solidFill>
                  <a:srgbClr val="9900FF"/>
                </a:solidFill>
              </a:rPr>
              <a:t>1200 </a:t>
            </a:r>
            <a:r>
              <a:rPr lang="en-US" sz="1200"/>
              <a:t>shots = 12 s = 87 km</a:t>
            </a:r>
          </a:p>
        </p:txBody>
      </p:sp>
      <p:sp>
        <p:nvSpPr>
          <p:cNvPr id="23594" name="Text Box 42"/>
          <p:cNvSpPr txBox="1">
            <a:spLocks noChangeArrowheads="1"/>
          </p:cNvSpPr>
          <p:nvPr/>
        </p:nvSpPr>
        <p:spPr bwMode="auto">
          <a:xfrm>
            <a:off x="5816600" y="2374900"/>
            <a:ext cx="1450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90</a:t>
            </a:r>
            <a:r>
              <a:rPr lang="en-US" sz="1800">
                <a:latin typeface="Arial" charset="0"/>
              </a:rPr>
              <a:t>°</a:t>
            </a:r>
            <a:r>
              <a:rPr lang="en-US" sz="1400"/>
              <a:t> fore/aft angle</a:t>
            </a:r>
          </a:p>
          <a:p>
            <a:r>
              <a:rPr lang="en-US" sz="1400"/>
              <a:t>in horiz. plane</a:t>
            </a:r>
          </a:p>
        </p:txBody>
      </p:sp>
      <p:sp>
        <p:nvSpPr>
          <p:cNvPr id="23595" name="Line 43"/>
          <p:cNvSpPr>
            <a:spLocks noChangeShapeType="1"/>
          </p:cNvSpPr>
          <p:nvPr/>
        </p:nvSpPr>
        <p:spPr bwMode="auto">
          <a:xfrm flipH="1" flipV="1">
            <a:off x="2476500" y="2247900"/>
            <a:ext cx="304800" cy="45720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96" name="Oval 44"/>
          <p:cNvSpPr>
            <a:spLocks noChangeArrowheads="1"/>
          </p:cNvSpPr>
          <p:nvPr/>
        </p:nvSpPr>
        <p:spPr bwMode="auto">
          <a:xfrm>
            <a:off x="5781675" y="5997575"/>
            <a:ext cx="177800" cy="17780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7" name="Oval 45"/>
          <p:cNvSpPr>
            <a:spLocks noChangeArrowheads="1"/>
          </p:cNvSpPr>
          <p:nvPr/>
        </p:nvSpPr>
        <p:spPr bwMode="auto">
          <a:xfrm>
            <a:off x="6067425" y="5983288"/>
            <a:ext cx="177800" cy="17780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8" name="Oval 46"/>
          <p:cNvSpPr>
            <a:spLocks noChangeArrowheads="1"/>
          </p:cNvSpPr>
          <p:nvPr/>
        </p:nvSpPr>
        <p:spPr bwMode="auto">
          <a:xfrm>
            <a:off x="6357938" y="5981700"/>
            <a:ext cx="177800" cy="17780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9" name="Oval 47"/>
          <p:cNvSpPr>
            <a:spLocks noChangeArrowheads="1"/>
          </p:cNvSpPr>
          <p:nvPr/>
        </p:nvSpPr>
        <p:spPr bwMode="auto">
          <a:xfrm>
            <a:off x="6616700" y="5978525"/>
            <a:ext cx="177800" cy="17780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0" name="Oval 48"/>
          <p:cNvSpPr>
            <a:spLocks noChangeArrowheads="1"/>
          </p:cNvSpPr>
          <p:nvPr/>
        </p:nvSpPr>
        <p:spPr bwMode="auto">
          <a:xfrm>
            <a:off x="6880225" y="5978525"/>
            <a:ext cx="177800" cy="17780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1" name="Text Box 49"/>
          <p:cNvSpPr txBox="1">
            <a:spLocks noChangeArrowheads="1"/>
          </p:cNvSpPr>
          <p:nvPr/>
        </p:nvSpPr>
        <p:spPr bwMode="auto">
          <a:xfrm>
            <a:off x="3032125" y="3260725"/>
            <a:ext cx="1493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Arial" charset="0"/>
              </a:rPr>
              <a:t>RIGHT, FORE</a:t>
            </a:r>
          </a:p>
        </p:txBody>
      </p:sp>
      <p:sp>
        <p:nvSpPr>
          <p:cNvPr id="23602" name="Text Box 50"/>
          <p:cNvSpPr txBox="1">
            <a:spLocks noChangeArrowheads="1"/>
          </p:cNvSpPr>
          <p:nvPr/>
        </p:nvSpPr>
        <p:spPr bwMode="auto">
          <a:xfrm>
            <a:off x="7010400" y="3429000"/>
            <a:ext cx="1323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Arial" charset="0"/>
              </a:rPr>
              <a:t>RIGHT, AFT</a:t>
            </a:r>
          </a:p>
        </p:txBody>
      </p:sp>
      <p:sp>
        <p:nvSpPr>
          <p:cNvPr id="23603" name="Line 51"/>
          <p:cNvSpPr>
            <a:spLocks noChangeShapeType="1"/>
          </p:cNvSpPr>
          <p:nvPr/>
        </p:nvSpPr>
        <p:spPr bwMode="auto">
          <a:xfrm flipH="1" flipV="1">
            <a:off x="3905250" y="1889125"/>
            <a:ext cx="257175" cy="47625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4" name="Text Box 52"/>
          <p:cNvSpPr txBox="1">
            <a:spLocks noChangeArrowheads="1"/>
          </p:cNvSpPr>
          <p:nvPr/>
        </p:nvSpPr>
        <p:spPr bwMode="auto">
          <a:xfrm>
            <a:off x="3311525" y="898525"/>
            <a:ext cx="2752725" cy="517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u="sng"/>
              <a:t>Second shot</a:t>
            </a:r>
            <a:r>
              <a:rPr lang="en-US" sz="1400"/>
              <a:t>:</a:t>
            </a:r>
            <a:r>
              <a:rPr lang="en-US" sz="1400">
                <a:solidFill>
                  <a:srgbClr val="FF3300"/>
                </a:solidFill>
              </a:rPr>
              <a:t> </a:t>
            </a:r>
            <a:r>
              <a:rPr lang="en-US" sz="1400"/>
              <a:t>t+</a:t>
            </a:r>
            <a:r>
              <a:rPr lang="en-US" sz="1400">
                <a:solidFill>
                  <a:srgbClr val="FF3300"/>
                </a:solidFill>
              </a:rPr>
              <a:t>200/</a:t>
            </a:r>
            <a:r>
              <a:rPr lang="en-US" sz="1400">
                <a:solidFill>
                  <a:srgbClr val="9900FF"/>
                </a:solidFill>
              </a:rPr>
              <a:t>10 </a:t>
            </a:r>
            <a:r>
              <a:rPr lang="en-US" sz="1400"/>
              <a:t>ms</a:t>
            </a:r>
          </a:p>
          <a:p>
            <a:pPr eaLnBrk="0" hangingPunct="0"/>
            <a:r>
              <a:rPr lang="en-US" sz="1400">
                <a:solidFill>
                  <a:srgbClr val="FF3300"/>
                </a:solidFill>
              </a:rPr>
              <a:t>1535/</a:t>
            </a:r>
            <a:r>
              <a:rPr lang="en-US" sz="1400">
                <a:solidFill>
                  <a:srgbClr val="9933FF"/>
                </a:solidFill>
              </a:rPr>
              <a:t>77 </a:t>
            </a:r>
            <a:r>
              <a:rPr lang="en-US" sz="1400"/>
              <a:t>m,</a:t>
            </a:r>
            <a:r>
              <a:rPr lang="en-US" sz="1400">
                <a:solidFill>
                  <a:srgbClr val="FF3300"/>
                </a:solidFill>
              </a:rPr>
              <a:t> 227/</a:t>
            </a:r>
            <a:r>
              <a:rPr lang="en-US" sz="1400">
                <a:solidFill>
                  <a:srgbClr val="9933FF"/>
                </a:solidFill>
              </a:rPr>
              <a:t>11</a:t>
            </a:r>
            <a:r>
              <a:rPr lang="en-US" sz="1400">
                <a:solidFill>
                  <a:srgbClr val="FF3300"/>
                </a:solidFill>
              </a:rPr>
              <a:t> </a:t>
            </a:r>
            <a:r>
              <a:rPr lang="en-US" sz="1400"/>
              <a:t>microrad</a:t>
            </a:r>
          </a:p>
        </p:txBody>
      </p:sp>
      <p:sp>
        <p:nvSpPr>
          <p:cNvPr id="23605" name="Text Box 53"/>
          <p:cNvSpPr txBox="1">
            <a:spLocks noChangeArrowheads="1"/>
          </p:cNvSpPr>
          <p:nvPr/>
        </p:nvSpPr>
        <p:spPr bwMode="auto">
          <a:xfrm>
            <a:off x="6291263" y="5227638"/>
            <a:ext cx="2497137" cy="517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2 lines LOS wind profiles</a:t>
            </a:r>
          </a:p>
          <a:p>
            <a:pPr eaLnBrk="0" hangingPunct="0"/>
            <a:r>
              <a:rPr lang="en-US" sz="1400"/>
              <a:t>1 line “horizontal” wind profile</a:t>
            </a:r>
          </a:p>
        </p:txBody>
      </p:sp>
      <p:pic>
        <p:nvPicPr>
          <p:cNvPr id="23606" name="Picture 54" descr="GWOS-Transparent-satellit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0" y="1981200"/>
            <a:ext cx="5429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07" name="Picture 55" descr="GWOS-Transparent-satellit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6138" y="1725613"/>
            <a:ext cx="5429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08" name="Picture 56" descr="GWOS-Transparent-satellit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2988" y="1401763"/>
            <a:ext cx="5429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09" name="Picture 57" descr="GWOS-Transparent-satellit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0163" y="1144588"/>
            <a:ext cx="5429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10" name="Text Box 58"/>
          <p:cNvSpPr txBox="1">
            <a:spLocks noChangeArrowheads="1"/>
          </p:cNvSpPr>
          <p:nvPr/>
        </p:nvSpPr>
        <p:spPr bwMode="auto">
          <a:xfrm>
            <a:off x="0" y="4008438"/>
            <a:ext cx="1970088" cy="155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Times"/>
              </a:rPr>
              <a:t>45 deg azimuth Doppler shift</a:t>
            </a:r>
          </a:p>
          <a:p>
            <a:pPr eaLnBrk="0" hangingPunct="0"/>
            <a:r>
              <a:rPr lang="en-US" sz="1200">
                <a:latin typeface="Times"/>
              </a:rPr>
              <a:t>from S/C velocity</a:t>
            </a:r>
          </a:p>
          <a:p>
            <a:pPr eaLnBrk="0" hangingPunct="0"/>
            <a:r>
              <a:rPr lang="en-US" sz="1200">
                <a:solidFill>
                  <a:srgbClr val="FF0000"/>
                </a:solidFill>
                <a:latin typeface="Times"/>
              </a:rPr>
              <a:t> ±3.7 GHz</a:t>
            </a:r>
          </a:p>
          <a:p>
            <a:pPr eaLnBrk="0" hangingPunct="0"/>
            <a:r>
              <a:rPr lang="en-US" sz="1200">
                <a:solidFill>
                  <a:srgbClr val="9900FF"/>
                </a:solidFill>
                <a:latin typeface="Times"/>
              </a:rPr>
              <a:t> ±22 GHz</a:t>
            </a:r>
          </a:p>
          <a:p>
            <a:pPr eaLnBrk="0" hangingPunct="0"/>
            <a:endParaRPr lang="en-US" sz="1200">
              <a:solidFill>
                <a:srgbClr val="9900FF"/>
              </a:solidFill>
              <a:latin typeface="Times"/>
            </a:endParaRPr>
          </a:p>
          <a:p>
            <a:pPr eaLnBrk="0" hangingPunct="0"/>
            <a:r>
              <a:rPr lang="en-US" sz="1200">
                <a:latin typeface="Times"/>
              </a:rPr>
              <a:t>Max nadir angle to</a:t>
            </a:r>
          </a:p>
          <a:p>
            <a:pPr eaLnBrk="0" hangingPunct="0"/>
            <a:r>
              <a:rPr lang="en-US" sz="1200">
                <a:latin typeface="Times"/>
              </a:rPr>
              <a:t>strike earth</a:t>
            </a:r>
          </a:p>
          <a:p>
            <a:pPr eaLnBrk="0" hangingPunct="0"/>
            <a:r>
              <a:rPr lang="en-US" sz="1200">
                <a:latin typeface="Times"/>
              </a:rPr>
              <a:t>70.2 deg</a:t>
            </a:r>
          </a:p>
        </p:txBody>
      </p:sp>
      <p:sp>
        <p:nvSpPr>
          <p:cNvPr id="23611" name="Rectangle 59"/>
          <p:cNvSpPr>
            <a:spLocks noChangeArrowheads="1"/>
          </p:cNvSpPr>
          <p:nvPr/>
        </p:nvSpPr>
        <p:spPr bwMode="auto">
          <a:xfrm>
            <a:off x="-1781175" y="7048500"/>
            <a:ext cx="16849725" cy="54864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612" name="Picture 60" descr="nasa-logo-shado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825" y="1143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13" name="Oval 61"/>
          <p:cNvSpPr>
            <a:spLocks noChangeArrowheads="1"/>
          </p:cNvSpPr>
          <p:nvPr/>
        </p:nvSpPr>
        <p:spPr bwMode="auto">
          <a:xfrm>
            <a:off x="7104063" y="5992813"/>
            <a:ext cx="177800" cy="1778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4" name="Oval 62"/>
          <p:cNvSpPr>
            <a:spLocks noChangeArrowheads="1"/>
          </p:cNvSpPr>
          <p:nvPr/>
        </p:nvSpPr>
        <p:spPr bwMode="auto">
          <a:xfrm>
            <a:off x="7124700" y="5997575"/>
            <a:ext cx="177800" cy="17780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5" name="Arc 63"/>
          <p:cNvSpPr>
            <a:spLocks/>
          </p:cNvSpPr>
          <p:nvPr/>
        </p:nvSpPr>
        <p:spPr bwMode="auto">
          <a:xfrm rot="4407194">
            <a:off x="3502025" y="4848225"/>
            <a:ext cx="492125" cy="4921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6" name="Arc 64"/>
          <p:cNvSpPr>
            <a:spLocks/>
          </p:cNvSpPr>
          <p:nvPr/>
        </p:nvSpPr>
        <p:spPr bwMode="auto">
          <a:xfrm rot="-3724058">
            <a:off x="5503863" y="5541963"/>
            <a:ext cx="263525" cy="2635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5726113" y="5957888"/>
            <a:ext cx="1587500" cy="347662"/>
            <a:chOff x="4379" y="3061"/>
            <a:chExt cx="1000" cy="219"/>
          </a:xfrm>
        </p:grpSpPr>
        <p:sp>
          <p:nvSpPr>
            <p:cNvPr id="23620" name="Arc 66"/>
            <p:cNvSpPr>
              <a:spLocks/>
            </p:cNvSpPr>
            <p:nvPr/>
          </p:nvSpPr>
          <p:spPr bwMode="auto">
            <a:xfrm rot="-182770">
              <a:off x="4380" y="3061"/>
              <a:ext cx="999" cy="98"/>
            </a:xfrm>
            <a:custGeom>
              <a:avLst/>
              <a:gdLst>
                <a:gd name="T0" fmla="*/ 0 w 18803"/>
                <a:gd name="T1" fmla="*/ 0 h 21600"/>
                <a:gd name="T2" fmla="*/ 0 w 18803"/>
                <a:gd name="T3" fmla="*/ 0 h 21600"/>
                <a:gd name="T4" fmla="*/ 0 w 18803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03"/>
                <a:gd name="T10" fmla="*/ 0 h 21600"/>
                <a:gd name="T11" fmla="*/ 18803 w 1880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03" h="21600" fill="none" extrusionOk="0">
                  <a:moveTo>
                    <a:pt x="-1" y="0"/>
                  </a:moveTo>
                  <a:cubicBezTo>
                    <a:pt x="7786" y="0"/>
                    <a:pt x="14970" y="4190"/>
                    <a:pt x="18802" y="10969"/>
                  </a:cubicBezTo>
                </a:path>
                <a:path w="18803" h="21600" stroke="0" extrusionOk="0">
                  <a:moveTo>
                    <a:pt x="-1" y="0"/>
                  </a:moveTo>
                  <a:cubicBezTo>
                    <a:pt x="7786" y="0"/>
                    <a:pt x="14970" y="4190"/>
                    <a:pt x="18802" y="1096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1" name="Arc 67"/>
            <p:cNvSpPr>
              <a:spLocks/>
            </p:cNvSpPr>
            <p:nvPr/>
          </p:nvSpPr>
          <p:spPr bwMode="auto">
            <a:xfrm rot="-182770">
              <a:off x="4379" y="3182"/>
              <a:ext cx="999" cy="98"/>
            </a:xfrm>
            <a:custGeom>
              <a:avLst/>
              <a:gdLst>
                <a:gd name="T0" fmla="*/ 0 w 18803"/>
                <a:gd name="T1" fmla="*/ 0 h 21600"/>
                <a:gd name="T2" fmla="*/ 0 w 18803"/>
                <a:gd name="T3" fmla="*/ 0 h 21600"/>
                <a:gd name="T4" fmla="*/ 0 w 18803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03"/>
                <a:gd name="T10" fmla="*/ 0 h 21600"/>
                <a:gd name="T11" fmla="*/ 18803 w 1880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03" h="21600" fill="none" extrusionOk="0">
                  <a:moveTo>
                    <a:pt x="-1" y="0"/>
                  </a:moveTo>
                  <a:cubicBezTo>
                    <a:pt x="7786" y="0"/>
                    <a:pt x="14970" y="4190"/>
                    <a:pt x="18802" y="10969"/>
                  </a:cubicBezTo>
                </a:path>
                <a:path w="18803" h="21600" stroke="0" extrusionOk="0">
                  <a:moveTo>
                    <a:pt x="-1" y="0"/>
                  </a:moveTo>
                  <a:cubicBezTo>
                    <a:pt x="7786" y="0"/>
                    <a:pt x="14970" y="4190"/>
                    <a:pt x="18802" y="1096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2" name="Line 68"/>
            <p:cNvSpPr>
              <a:spLocks noChangeShapeType="1"/>
            </p:cNvSpPr>
            <p:nvPr/>
          </p:nvSpPr>
          <p:spPr bwMode="auto">
            <a:xfrm>
              <a:off x="4380" y="3086"/>
              <a:ext cx="0" cy="1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3" name="Line 69"/>
            <p:cNvSpPr>
              <a:spLocks noChangeShapeType="1"/>
            </p:cNvSpPr>
            <p:nvPr/>
          </p:nvSpPr>
          <p:spPr bwMode="auto">
            <a:xfrm>
              <a:off x="5379" y="3081"/>
              <a:ext cx="0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18" name="Line 70"/>
          <p:cNvSpPr>
            <a:spLocks noChangeShapeType="1"/>
          </p:cNvSpPr>
          <p:nvPr/>
        </p:nvSpPr>
        <p:spPr bwMode="auto">
          <a:xfrm flipH="1">
            <a:off x="6515100" y="5692775"/>
            <a:ext cx="98425" cy="257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19" name="Text Box 71"/>
          <p:cNvSpPr txBox="1">
            <a:spLocks noChangeArrowheads="1"/>
          </p:cNvSpPr>
          <p:nvPr/>
        </p:nvSpPr>
        <p:spPr bwMode="auto">
          <a:xfrm>
            <a:off x="0" y="3663950"/>
            <a:ext cx="193357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/>
              <a:t>Ground spot speed: 7.2 km/s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33450" y="42863"/>
            <a:ext cx="7315200" cy="609600"/>
          </a:xfrm>
        </p:spPr>
        <p:txBody>
          <a:bodyPr/>
          <a:lstStyle/>
          <a:p>
            <a:pPr eaLnBrk="1" hangingPunct="1"/>
            <a:r>
              <a:rPr lang="en-US" sz="3600" smtClean="0"/>
              <a:t>GWOS IDL Instrument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4748213" y="762000"/>
            <a:ext cx="0" cy="586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95275" y="3836988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 algn="ctr">
              <a:spcBef>
                <a:spcPct val="30000"/>
              </a:spcBef>
              <a:buClr>
                <a:schemeClr val="tx1"/>
              </a:buClr>
              <a:buSzPct val="100000"/>
            </a:pPr>
            <a:r>
              <a:rPr lang="en-US" b="1">
                <a:solidFill>
                  <a:srgbClr val="0033CC"/>
                </a:solidFill>
                <a:latin typeface="Arial" charset="0"/>
                <a:cs typeface="Arial" charset="0"/>
              </a:rPr>
              <a:t>GWOS Payload Data</a:t>
            </a: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0013" y="3848100"/>
            <a:ext cx="891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646113"/>
            <a:ext cx="3486150" cy="3154362"/>
            <a:chOff x="688" y="354"/>
            <a:chExt cx="2196" cy="1987"/>
          </a:xfrm>
        </p:grpSpPr>
        <p:pic>
          <p:nvPicPr>
            <p:cNvPr id="25631" name="Picture 7" descr="gwos_is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8" y="541"/>
              <a:ext cx="1952" cy="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2" name="Rectangle 8"/>
            <p:cNvSpPr>
              <a:spLocks noChangeArrowheads="1"/>
            </p:cNvSpPr>
            <p:nvPr/>
          </p:nvSpPr>
          <p:spPr bwMode="auto">
            <a:xfrm>
              <a:off x="1972" y="2005"/>
              <a:ext cx="91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>
                  <a:latin typeface="Arial" charset="0"/>
                  <a:cs typeface="Arial" charset="0"/>
                </a:rPr>
                <a:t>Telescope Modules (4)</a:t>
              </a:r>
            </a:p>
          </p:txBody>
        </p:sp>
        <p:sp>
          <p:nvSpPr>
            <p:cNvPr id="25633" name="Line 9"/>
            <p:cNvSpPr>
              <a:spLocks noChangeShapeType="1"/>
            </p:cNvSpPr>
            <p:nvPr/>
          </p:nvSpPr>
          <p:spPr bwMode="auto">
            <a:xfrm flipH="1">
              <a:off x="988" y="2149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Rectangle 10"/>
            <p:cNvSpPr>
              <a:spLocks noChangeArrowheads="1"/>
            </p:cNvSpPr>
            <p:nvPr/>
          </p:nvSpPr>
          <p:spPr bwMode="auto">
            <a:xfrm>
              <a:off x="1632" y="450"/>
              <a:ext cx="38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rial" charset="0"/>
                  <a:cs typeface="Arial" charset="0"/>
                </a:rPr>
                <a:t>GPS</a:t>
              </a:r>
            </a:p>
          </p:txBody>
        </p:sp>
        <p:sp>
          <p:nvSpPr>
            <p:cNvPr id="25635" name="Rectangle 11"/>
            <p:cNvSpPr>
              <a:spLocks noChangeArrowheads="1"/>
            </p:cNvSpPr>
            <p:nvPr/>
          </p:nvSpPr>
          <p:spPr bwMode="auto">
            <a:xfrm>
              <a:off x="745" y="1970"/>
              <a:ext cx="44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rial" charset="0"/>
                  <a:cs typeface="Arial" charset="0"/>
                </a:rPr>
                <a:t>Nadir</a:t>
              </a:r>
            </a:p>
          </p:txBody>
        </p:sp>
        <p:sp>
          <p:nvSpPr>
            <p:cNvPr id="25636" name="Rectangle 12"/>
            <p:cNvSpPr>
              <a:spLocks noChangeArrowheads="1"/>
            </p:cNvSpPr>
            <p:nvPr/>
          </p:nvSpPr>
          <p:spPr bwMode="auto">
            <a:xfrm>
              <a:off x="2016" y="354"/>
              <a:ext cx="86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rial" charset="0"/>
                  <a:cs typeface="Arial" charset="0"/>
                </a:rPr>
                <a:t>Star Tracker</a:t>
              </a:r>
            </a:p>
          </p:txBody>
        </p:sp>
      </p:grpSp>
      <p:graphicFrame>
        <p:nvGraphicFramePr>
          <p:cNvPr id="81933" name="Group 13"/>
          <p:cNvGraphicFramePr>
            <a:graphicFrameLocks noGrp="1"/>
          </p:cNvGraphicFramePr>
          <p:nvPr>
            <p:ph sz="half" idx="2"/>
          </p:nvPr>
        </p:nvGraphicFramePr>
        <p:xfrm>
          <a:off x="242888" y="4267200"/>
          <a:ext cx="4291012" cy="1463040"/>
        </p:xfrm>
        <a:graphic>
          <a:graphicData uri="http://schemas.openxmlformats.org/drawingml/2006/table">
            <a:tbl>
              <a:tblPr/>
              <a:tblGrid>
                <a:gridCol w="1763712"/>
                <a:gridCol w="2527300"/>
              </a:tblGrid>
              <a:tr h="234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Dimensions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1.5m x 2m x 1.8m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567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Power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1,500 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Data 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Mbps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24" name="Text Box 30"/>
          <p:cNvSpPr txBox="1">
            <a:spLocks noChangeArrowheads="1"/>
          </p:cNvSpPr>
          <p:nvPr/>
        </p:nvSpPr>
        <p:spPr bwMode="auto">
          <a:xfrm>
            <a:off x="4800600" y="3938588"/>
            <a:ext cx="434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33CC"/>
                </a:solidFill>
                <a:latin typeface="Arial" charset="0"/>
                <a:cs typeface="Arial" charset="0"/>
              </a:rPr>
              <a:t>GWOS in Delta 2320-10 Fairing</a:t>
            </a:r>
          </a:p>
        </p:txBody>
      </p:sp>
      <p:pic>
        <p:nvPicPr>
          <p:cNvPr id="25625" name="Picture 31"/>
          <p:cNvPicPr>
            <a:picLocks noChangeAspect="1" noChangeArrowheads="1"/>
          </p:cNvPicPr>
          <p:nvPr/>
        </p:nvPicPr>
        <p:blipFill>
          <a:blip r:embed="rId4">
            <a:lum bright="12000"/>
          </a:blip>
          <a:srcRect/>
          <a:stretch>
            <a:fillRect/>
          </a:stretch>
        </p:blipFill>
        <p:spPr bwMode="auto">
          <a:xfrm>
            <a:off x="6434138" y="4267200"/>
            <a:ext cx="14287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6" name="Text Box 32"/>
          <p:cNvSpPr txBox="1">
            <a:spLocks noChangeArrowheads="1"/>
          </p:cNvSpPr>
          <p:nvPr/>
        </p:nvSpPr>
        <p:spPr bwMode="auto">
          <a:xfrm>
            <a:off x="7367588" y="4719638"/>
            <a:ext cx="1738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i="1">
                <a:latin typeface="Arial" charset="0"/>
                <a:cs typeface="Arial" charset="0"/>
              </a:rPr>
              <a:t>Dimensions (mm)</a:t>
            </a:r>
          </a:p>
        </p:txBody>
      </p:sp>
      <p:pic>
        <p:nvPicPr>
          <p:cNvPr id="25627" name="Picture 33" descr="Logo-IDL-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58150" y="57150"/>
            <a:ext cx="104775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8" name="Text Box 34"/>
          <p:cNvSpPr txBox="1">
            <a:spLocks noChangeArrowheads="1"/>
          </p:cNvSpPr>
          <p:nvPr/>
        </p:nvSpPr>
        <p:spPr bwMode="auto">
          <a:xfrm>
            <a:off x="71438" y="5867400"/>
            <a:ext cx="4538662" cy="927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>
              <a:lnSpc>
                <a:spcPct val="90000"/>
              </a:lnSpc>
              <a:buFontTx/>
              <a:buChar char="•"/>
            </a:pPr>
            <a:r>
              <a:rPr lang="en-US" sz="1200" b="1">
                <a:latin typeface="Arial" charset="0"/>
                <a:cs typeface="Arial" charset="0"/>
              </a:rPr>
              <a:t>Orbit: 400 km, circ, sun-sync, 6am – 6pm</a:t>
            </a:r>
          </a:p>
          <a:p>
            <a:pPr marL="114300" indent="-114300">
              <a:lnSpc>
                <a:spcPct val="90000"/>
              </a:lnSpc>
              <a:buFontTx/>
              <a:buChar char="•"/>
            </a:pPr>
            <a:r>
              <a:rPr lang="en-US" sz="1200" b="1">
                <a:latin typeface="Arial" charset="0"/>
                <a:cs typeface="Arial" charset="0"/>
              </a:rPr>
              <a:t>Selectively Redundant Design</a:t>
            </a:r>
          </a:p>
          <a:p>
            <a:pPr marL="114300" indent="-114300">
              <a:lnSpc>
                <a:spcPct val="90000"/>
              </a:lnSpc>
              <a:buFontTx/>
              <a:buChar char="•"/>
            </a:pPr>
            <a:r>
              <a:rPr lang="en-US" sz="1200" b="1">
                <a:latin typeface="Arial" charset="0"/>
                <a:cs typeface="Arial" charset="0"/>
              </a:rPr>
              <a:t>+/- 16 arcsec pointing knowledge (post-processed)</a:t>
            </a:r>
          </a:p>
          <a:p>
            <a:pPr marL="114300" indent="-114300">
              <a:lnSpc>
                <a:spcPct val="90000"/>
              </a:lnSpc>
              <a:buFontTx/>
              <a:buChar char="•"/>
            </a:pPr>
            <a:r>
              <a:rPr lang="en-US" sz="1200" b="1">
                <a:latin typeface="Arial" charset="0"/>
                <a:cs typeface="Arial" charset="0"/>
              </a:rPr>
              <a:t>X-band data downlink (150 Mbps); S-band TT&amp;C</a:t>
            </a:r>
          </a:p>
          <a:p>
            <a:pPr marL="114300" indent="-114300">
              <a:lnSpc>
                <a:spcPct val="90000"/>
              </a:lnSpc>
              <a:buFontTx/>
              <a:buChar char="•"/>
            </a:pPr>
            <a:r>
              <a:rPr lang="en-US" sz="1200" b="1">
                <a:latin typeface="Arial" charset="0"/>
                <a:cs typeface="Arial" charset="0"/>
              </a:rPr>
              <a:t>Total Daily Data Volume	517 Gbits</a:t>
            </a:r>
          </a:p>
        </p:txBody>
      </p:sp>
      <p:sp>
        <p:nvSpPr>
          <p:cNvPr id="25629" name="Rectangle 35"/>
          <p:cNvSpPr>
            <a:spLocks noChangeArrowheads="1"/>
          </p:cNvSpPr>
          <p:nvPr/>
        </p:nvSpPr>
        <p:spPr bwMode="auto">
          <a:xfrm>
            <a:off x="4719638" y="523875"/>
            <a:ext cx="390366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en-US" sz="1800" b="1">
                <a:solidFill>
                  <a:srgbClr val="0033CC"/>
                </a:solidFill>
                <a:latin typeface="Arial" charset="0"/>
              </a:rPr>
              <a:t>Hybrid DWL Technology Solution</a:t>
            </a:r>
          </a:p>
        </p:txBody>
      </p:sp>
      <p:pic>
        <p:nvPicPr>
          <p:cNvPr id="25630" name="Picture 36" descr="Hybrid Top Leve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990600"/>
            <a:ext cx="4191000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14300" y="84138"/>
            <a:ext cx="8293100" cy="798512"/>
          </a:xfrm>
        </p:spPr>
        <p:txBody>
          <a:bodyPr/>
          <a:lstStyle/>
          <a:p>
            <a:r>
              <a:rPr lang="en-US" sz="2000" smtClean="0"/>
              <a:t>Preliminary Instrument Design Results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>NexGen Hybrid Doppler Wind Lidar - NWOS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2000" smtClean="0"/>
              <a:t>NPOESS Wind Observing System For Vertical Wind Profiles</a:t>
            </a:r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4572000" y="1209675"/>
            <a:ext cx="0" cy="5257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0" y="3505200"/>
            <a:ext cx="91440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066800" y="1057275"/>
            <a:ext cx="2667000" cy="2381250"/>
            <a:chOff x="672" y="666"/>
            <a:chExt cx="1680" cy="1500"/>
          </a:xfrm>
        </p:grpSpPr>
        <p:sp>
          <p:nvSpPr>
            <p:cNvPr id="26737" name="AutoShape 6"/>
            <p:cNvSpPr>
              <a:spLocks noChangeAspect="1" noChangeArrowheads="1"/>
            </p:cNvSpPr>
            <p:nvPr/>
          </p:nvSpPr>
          <p:spPr bwMode="auto">
            <a:xfrm>
              <a:off x="672" y="666"/>
              <a:ext cx="1680" cy="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8" name="Text Box 7"/>
            <p:cNvSpPr txBox="1">
              <a:spLocks noChangeArrowheads="1"/>
            </p:cNvSpPr>
            <p:nvPr/>
          </p:nvSpPr>
          <p:spPr bwMode="auto">
            <a:xfrm>
              <a:off x="1927" y="859"/>
              <a:ext cx="90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5039" tIns="42520" rIns="85039" bIns="42520">
              <a:spAutoFit/>
            </a:bodyPr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6739" name="Line 8"/>
            <p:cNvSpPr>
              <a:spLocks noChangeShapeType="1"/>
            </p:cNvSpPr>
            <p:nvPr/>
          </p:nvSpPr>
          <p:spPr bwMode="auto">
            <a:xfrm>
              <a:off x="980" y="969"/>
              <a:ext cx="3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1049338" y="968375"/>
            <a:ext cx="70500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 b="1">
                <a:solidFill>
                  <a:schemeClr val="accent2"/>
                </a:solidFill>
                <a:latin typeface="Book Antiqua" pitchFamily="18" charset="0"/>
              </a:rPr>
              <a:t>I n t e g r a t e d   D e s i g n   C a p a b i l i t y   /   I n s t r u m e n t   D e s i g n   L a b o r a t o r y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04800" y="3657600"/>
            <a:ext cx="4038600" cy="3048000"/>
            <a:chOff x="192" y="2304"/>
            <a:chExt cx="2544" cy="1920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40" y="2593"/>
              <a:ext cx="2342" cy="1391"/>
              <a:chOff x="3067" y="804"/>
              <a:chExt cx="2567" cy="1480"/>
            </a:xfrm>
          </p:grpSpPr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3067" y="880"/>
                <a:ext cx="1369" cy="1404"/>
                <a:chOff x="3067" y="880"/>
                <a:chExt cx="1369" cy="1404"/>
              </a:xfrm>
            </p:grpSpPr>
            <p:pic>
              <p:nvPicPr>
                <p:cNvPr id="26735" name="Picture 13" descr="IDL_NWOS13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206" y="880"/>
                  <a:ext cx="1191" cy="10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673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067" y="1937"/>
                  <a:ext cx="1369" cy="34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400" b="1">
                      <a:solidFill>
                        <a:schemeClr val="bg1"/>
                      </a:solidFill>
                      <a:latin typeface="Trebuchet MS" pitchFamily="34" charset="0"/>
                    </a:rPr>
                    <a:t>Configuration 1 and 2</a:t>
                  </a:r>
                </a:p>
                <a:p>
                  <a:pPr algn="ctr" eaLnBrk="0" hangingPunct="0"/>
                  <a:r>
                    <a:rPr lang="en-US" sz="1400" b="1">
                      <a:solidFill>
                        <a:schemeClr val="bg1"/>
                      </a:solidFill>
                      <a:latin typeface="Trebuchet MS" pitchFamily="34" charset="0"/>
                    </a:rPr>
                    <a:t>(Inverted GWOS)</a:t>
                  </a:r>
                </a:p>
              </p:txBody>
            </p:sp>
          </p:grpSp>
          <p:grpSp>
            <p:nvGrpSpPr>
              <p:cNvPr id="6" name="Group 15"/>
              <p:cNvGrpSpPr>
                <a:grpSpLocks/>
              </p:cNvGrpSpPr>
              <p:nvPr/>
            </p:nvGrpSpPr>
            <p:grpSpPr bwMode="auto">
              <a:xfrm>
                <a:off x="4442" y="804"/>
                <a:ext cx="1192" cy="1478"/>
                <a:chOff x="4442" y="804"/>
                <a:chExt cx="1192" cy="1478"/>
              </a:xfrm>
            </p:grpSpPr>
            <p:pic>
              <p:nvPicPr>
                <p:cNvPr id="26733" name="Picture 16" descr="IDL_NWOS1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442" y="804"/>
                  <a:ext cx="1192" cy="11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673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461" y="1935"/>
                  <a:ext cx="1012" cy="34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400" b="1">
                      <a:solidFill>
                        <a:schemeClr val="bg1"/>
                      </a:solidFill>
                      <a:latin typeface="Trebuchet MS" pitchFamily="34" charset="0"/>
                    </a:rPr>
                    <a:t>Configuration 3</a:t>
                  </a:r>
                </a:p>
                <a:p>
                  <a:pPr algn="ctr" eaLnBrk="0" hangingPunct="0"/>
                  <a:r>
                    <a:rPr lang="en-US" sz="1400" b="1">
                      <a:solidFill>
                        <a:schemeClr val="bg1"/>
                      </a:solidFill>
                      <a:latin typeface="Trebuchet MS" pitchFamily="34" charset="0"/>
                    </a:rPr>
                    <a:t>(ShADOE)</a:t>
                  </a:r>
                </a:p>
              </p:txBody>
            </p:sp>
          </p:grpSp>
        </p:grpSp>
        <p:sp>
          <p:nvSpPr>
            <p:cNvPr id="26730" name="Rectangle 18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92" y="2304"/>
              <a:ext cx="2544" cy="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Ctr="1"/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0059DC"/>
                  </a:solidFill>
                  <a:latin typeface="Trebuchet MS" pitchFamily="34" charset="0"/>
                </a:rPr>
                <a:t>NWOS HDWL Instrument Configurations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4800600" y="1162050"/>
            <a:ext cx="4162425" cy="2312988"/>
            <a:chOff x="39" y="624"/>
            <a:chExt cx="5721" cy="3287"/>
          </a:xfrm>
        </p:grpSpPr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39" y="624"/>
              <a:ext cx="5721" cy="3287"/>
              <a:chOff x="39" y="624"/>
              <a:chExt cx="5721" cy="3287"/>
            </a:xfrm>
          </p:grpSpPr>
          <p:pic>
            <p:nvPicPr>
              <p:cNvPr id="26727" name="Picture 21" descr="NPOESS%201330%20Configuration">
                <a:hlinkClick r:id="" action="ppaction://noaction"/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9" y="624"/>
                <a:ext cx="5721" cy="328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728" name="Rectangle 22"/>
              <p:cNvSpPr>
                <a:spLocks noChangeArrowheads="1"/>
              </p:cNvSpPr>
              <p:nvPr/>
            </p:nvSpPr>
            <p:spPr bwMode="auto">
              <a:xfrm>
                <a:off x="576" y="3408"/>
                <a:ext cx="460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726" name="Rectangle 23"/>
            <p:cNvSpPr>
              <a:spLocks noChangeArrowheads="1"/>
            </p:cNvSpPr>
            <p:nvPr/>
          </p:nvSpPr>
          <p:spPr bwMode="auto">
            <a:xfrm>
              <a:off x="528" y="2976"/>
              <a:ext cx="1152" cy="2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33" name="Rectangle 24"/>
          <p:cNvSpPr>
            <a:spLocks noChangeArrowheads="1"/>
          </p:cNvSpPr>
          <p:nvPr/>
        </p:nvSpPr>
        <p:spPr bwMode="auto">
          <a:xfrm>
            <a:off x="5076825" y="1295400"/>
            <a:ext cx="3457575" cy="1206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solidFill>
                  <a:srgbClr val="0066FF"/>
                </a:solidFill>
                <a:latin typeface="Arial" charset="0"/>
              </a:rPr>
              <a:t>NPOESS LAN 1730 S/C Sensor Configuration</a:t>
            </a:r>
          </a:p>
        </p:txBody>
      </p:sp>
      <p:sp>
        <p:nvSpPr>
          <p:cNvPr id="26634" name="Rectangle 25"/>
          <p:cNvSpPr>
            <a:spLocks noChangeArrowheads="1"/>
          </p:cNvSpPr>
          <p:nvPr/>
        </p:nvSpPr>
        <p:spPr bwMode="auto">
          <a:xfrm>
            <a:off x="6051550" y="3084513"/>
            <a:ext cx="2130425" cy="180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Rectangle 26"/>
          <p:cNvSpPr>
            <a:spLocks noChangeArrowheads="1"/>
          </p:cNvSpPr>
          <p:nvPr/>
        </p:nvSpPr>
        <p:spPr bwMode="auto">
          <a:xfrm>
            <a:off x="4724400" y="971550"/>
            <a:ext cx="4191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5072063" y="1657350"/>
            <a:ext cx="2620962" cy="1136650"/>
            <a:chOff x="3195" y="1044"/>
            <a:chExt cx="1651" cy="716"/>
          </a:xfrm>
        </p:grpSpPr>
        <p:sp>
          <p:nvSpPr>
            <p:cNvPr id="26713" name="Rectangle 28"/>
            <p:cNvSpPr>
              <a:spLocks noChangeArrowheads="1"/>
            </p:cNvSpPr>
            <p:nvPr/>
          </p:nvSpPr>
          <p:spPr bwMode="auto">
            <a:xfrm>
              <a:off x="3270" y="1529"/>
              <a:ext cx="110" cy="1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4" name="Rectangle 29"/>
            <p:cNvSpPr>
              <a:spLocks noChangeArrowheads="1"/>
            </p:cNvSpPr>
            <p:nvPr/>
          </p:nvSpPr>
          <p:spPr bwMode="auto">
            <a:xfrm>
              <a:off x="4208" y="1654"/>
              <a:ext cx="132" cy="1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5" name="Rectangle 30"/>
            <p:cNvSpPr>
              <a:spLocks noChangeArrowheads="1"/>
            </p:cNvSpPr>
            <p:nvPr/>
          </p:nvSpPr>
          <p:spPr bwMode="auto">
            <a:xfrm>
              <a:off x="4348" y="1292"/>
              <a:ext cx="198" cy="289"/>
            </a:xfrm>
            <a:prstGeom prst="rect">
              <a:avLst/>
            </a:prstGeom>
            <a:gradFill rotWithShape="1">
              <a:gsLst>
                <a:gs pos="0">
                  <a:srgbClr val="1FBF2E">
                    <a:alpha val="25998"/>
                  </a:srgbClr>
                </a:gs>
                <a:gs pos="100000">
                  <a:srgbClr val="0E5815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6" name="Rectangle 31"/>
            <p:cNvSpPr>
              <a:spLocks noChangeArrowheads="1"/>
            </p:cNvSpPr>
            <p:nvPr/>
          </p:nvSpPr>
          <p:spPr bwMode="auto">
            <a:xfrm>
              <a:off x="4256" y="1044"/>
              <a:ext cx="37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7" name="Rectangle 32"/>
            <p:cNvSpPr>
              <a:spLocks noChangeArrowheads="1"/>
            </p:cNvSpPr>
            <p:nvPr/>
          </p:nvSpPr>
          <p:spPr bwMode="auto">
            <a:xfrm>
              <a:off x="3195" y="1150"/>
              <a:ext cx="286" cy="1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8" name="Rectangle 33"/>
            <p:cNvSpPr>
              <a:spLocks noChangeArrowheads="1"/>
            </p:cNvSpPr>
            <p:nvPr/>
          </p:nvSpPr>
          <p:spPr bwMode="auto">
            <a:xfrm>
              <a:off x="3504" y="1212"/>
              <a:ext cx="242" cy="107"/>
            </a:xfrm>
            <a:prstGeom prst="rect">
              <a:avLst/>
            </a:prstGeom>
            <a:solidFill>
              <a:srgbClr val="1FBF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9" name="Rectangle 34"/>
            <p:cNvSpPr>
              <a:spLocks noChangeArrowheads="1"/>
            </p:cNvSpPr>
            <p:nvPr/>
          </p:nvSpPr>
          <p:spPr bwMode="auto">
            <a:xfrm>
              <a:off x="3521" y="1398"/>
              <a:ext cx="220" cy="153"/>
            </a:xfrm>
            <a:prstGeom prst="rect">
              <a:avLst/>
            </a:prstGeom>
            <a:solidFill>
              <a:srgbClr val="1FBF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0" name="Rectangle 35"/>
            <p:cNvSpPr>
              <a:spLocks noChangeArrowheads="1"/>
            </p:cNvSpPr>
            <p:nvPr/>
          </p:nvSpPr>
          <p:spPr bwMode="auto">
            <a:xfrm>
              <a:off x="3992" y="1358"/>
              <a:ext cx="220" cy="171"/>
            </a:xfrm>
            <a:prstGeom prst="rect">
              <a:avLst/>
            </a:prstGeom>
            <a:gradFill rotWithShape="1">
              <a:gsLst>
                <a:gs pos="0">
                  <a:srgbClr val="33CC33">
                    <a:alpha val="75000"/>
                  </a:srgbClr>
                </a:gs>
                <a:gs pos="100000">
                  <a:srgbClr val="185E18">
                    <a:alpha val="37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1" name="Rectangle 36"/>
            <p:cNvSpPr>
              <a:spLocks noChangeArrowheads="1"/>
            </p:cNvSpPr>
            <p:nvPr/>
          </p:nvSpPr>
          <p:spPr bwMode="auto">
            <a:xfrm>
              <a:off x="4362" y="1215"/>
              <a:ext cx="198" cy="340"/>
            </a:xfrm>
            <a:prstGeom prst="rect">
              <a:avLst/>
            </a:prstGeom>
            <a:gradFill rotWithShape="1">
              <a:gsLst>
                <a:gs pos="0">
                  <a:srgbClr val="1FBF2E">
                    <a:alpha val="49001"/>
                  </a:srgbClr>
                </a:gs>
                <a:gs pos="100000">
                  <a:srgbClr val="23C03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2" name="Rectangle 37"/>
            <p:cNvSpPr>
              <a:spLocks noChangeArrowheads="1"/>
            </p:cNvSpPr>
            <p:nvPr/>
          </p:nvSpPr>
          <p:spPr bwMode="auto">
            <a:xfrm>
              <a:off x="4472" y="1638"/>
              <a:ext cx="374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3" name="Oval 38"/>
            <p:cNvSpPr>
              <a:spLocks noChangeArrowheads="1"/>
            </p:cNvSpPr>
            <p:nvPr/>
          </p:nvSpPr>
          <p:spPr bwMode="auto">
            <a:xfrm>
              <a:off x="4296" y="1129"/>
              <a:ext cx="325" cy="504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724" name="Oval 39"/>
            <p:cNvSpPr>
              <a:spLocks noChangeArrowheads="1"/>
            </p:cNvSpPr>
            <p:nvPr/>
          </p:nvSpPr>
          <p:spPr bwMode="auto">
            <a:xfrm>
              <a:off x="3944" y="1296"/>
              <a:ext cx="325" cy="285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5334000" y="3048000"/>
            <a:ext cx="2581275" cy="377825"/>
            <a:chOff x="1854" y="3671"/>
            <a:chExt cx="2220" cy="323"/>
          </a:xfrm>
        </p:grpSpPr>
        <p:sp>
          <p:nvSpPr>
            <p:cNvPr id="26711" name="Rectangle 41"/>
            <p:cNvSpPr>
              <a:spLocks noChangeArrowheads="1"/>
            </p:cNvSpPr>
            <p:nvPr/>
          </p:nvSpPr>
          <p:spPr bwMode="auto">
            <a:xfrm>
              <a:off x="1854" y="3708"/>
              <a:ext cx="240" cy="240"/>
            </a:xfrm>
            <a:prstGeom prst="rect">
              <a:avLst/>
            </a:prstGeom>
            <a:solidFill>
              <a:srgbClr val="1FBF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2" name="Rectangle 42"/>
            <p:cNvSpPr>
              <a:spLocks noChangeArrowheads="1"/>
            </p:cNvSpPr>
            <p:nvPr/>
          </p:nvSpPr>
          <p:spPr bwMode="auto">
            <a:xfrm>
              <a:off x="2058" y="3671"/>
              <a:ext cx="2016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400" b="1">
                  <a:latin typeface="Arial" charset="0"/>
                </a:rPr>
                <a:t> </a:t>
              </a:r>
              <a:r>
                <a:rPr lang="en-US" sz="1400" b="1">
                  <a:solidFill>
                    <a:srgbClr val="0066FF"/>
                  </a:solidFill>
                  <a:latin typeface="Arial" charset="0"/>
                </a:rPr>
                <a:t>= Space Considered for NWOS</a:t>
              </a: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152400" y="1130300"/>
            <a:ext cx="4343400" cy="2317750"/>
            <a:chOff x="96" y="712"/>
            <a:chExt cx="2736" cy="1460"/>
          </a:xfrm>
        </p:grpSpPr>
        <p:pic>
          <p:nvPicPr>
            <p:cNvPr id="26697" name="Picture 44" descr="LV_ID view"/>
            <p:cNvPicPr>
              <a:picLocks noChangeAspect="1" noChangeArrowheads="1"/>
            </p:cNvPicPr>
            <p:nvPr/>
          </p:nvPicPr>
          <p:blipFill>
            <a:blip r:embed="rId7"/>
            <a:srcRect r="-98" b="46"/>
            <a:stretch>
              <a:fillRect/>
            </a:stretch>
          </p:blipFill>
          <p:spPr bwMode="auto">
            <a:xfrm>
              <a:off x="1526" y="1047"/>
              <a:ext cx="786" cy="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98" name="Line 45"/>
            <p:cNvSpPr>
              <a:spLocks noChangeShapeType="1"/>
            </p:cNvSpPr>
            <p:nvPr/>
          </p:nvSpPr>
          <p:spPr bwMode="auto">
            <a:xfrm flipH="1">
              <a:off x="1617" y="1200"/>
              <a:ext cx="543" cy="4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9" name="Line 46"/>
            <p:cNvSpPr>
              <a:spLocks noChangeShapeType="1"/>
            </p:cNvSpPr>
            <p:nvPr/>
          </p:nvSpPr>
          <p:spPr bwMode="auto">
            <a:xfrm>
              <a:off x="1120" y="1993"/>
              <a:ext cx="20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0" name="Line 47"/>
            <p:cNvSpPr>
              <a:spLocks noChangeShapeType="1"/>
            </p:cNvSpPr>
            <p:nvPr/>
          </p:nvSpPr>
          <p:spPr bwMode="auto">
            <a:xfrm>
              <a:off x="1120" y="1419"/>
              <a:ext cx="20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1" name="Text Box 48"/>
            <p:cNvSpPr txBox="1">
              <a:spLocks noChangeArrowheads="1"/>
            </p:cNvSpPr>
            <p:nvPr/>
          </p:nvSpPr>
          <p:spPr bwMode="auto">
            <a:xfrm>
              <a:off x="1128" y="1123"/>
              <a:ext cx="353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5039" tIns="42520" rIns="85039" bIns="4252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Arial" charset="0"/>
                </a:rPr>
                <a:t>4.5 m</a:t>
              </a:r>
              <a:endParaRPr lang="en-US" sz="1200" b="1">
                <a:latin typeface="Arial" charset="0"/>
              </a:endParaRPr>
            </a:p>
          </p:txBody>
        </p:sp>
        <p:sp>
          <p:nvSpPr>
            <p:cNvPr id="26702" name="Text Box 49"/>
            <p:cNvSpPr txBox="1">
              <a:spLocks noChangeArrowheads="1"/>
            </p:cNvSpPr>
            <p:nvPr/>
          </p:nvSpPr>
          <p:spPr bwMode="auto">
            <a:xfrm>
              <a:off x="1136" y="1688"/>
              <a:ext cx="311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5039" tIns="42520" rIns="85039" bIns="4252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5.7 m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26703" name="Line 50"/>
            <p:cNvSpPr>
              <a:spLocks noChangeShapeType="1"/>
            </p:cNvSpPr>
            <p:nvPr/>
          </p:nvSpPr>
          <p:spPr bwMode="auto">
            <a:xfrm flipV="1">
              <a:off x="1275" y="1419"/>
              <a:ext cx="0" cy="3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4" name="Line 51"/>
            <p:cNvSpPr>
              <a:spLocks noChangeShapeType="1"/>
            </p:cNvSpPr>
            <p:nvPr/>
          </p:nvSpPr>
          <p:spPr bwMode="auto">
            <a:xfrm>
              <a:off x="1275" y="1792"/>
              <a:ext cx="0" cy="2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5" name="Line 52"/>
            <p:cNvSpPr>
              <a:spLocks noChangeShapeType="1"/>
            </p:cNvSpPr>
            <p:nvPr/>
          </p:nvSpPr>
          <p:spPr bwMode="auto">
            <a:xfrm>
              <a:off x="1275" y="1251"/>
              <a:ext cx="0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6" name="Line 53"/>
            <p:cNvSpPr>
              <a:spLocks noChangeShapeType="1"/>
            </p:cNvSpPr>
            <p:nvPr/>
          </p:nvSpPr>
          <p:spPr bwMode="auto">
            <a:xfrm flipV="1">
              <a:off x="1275" y="969"/>
              <a:ext cx="0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7" name="Text Box 54"/>
            <p:cNvSpPr txBox="1">
              <a:spLocks noChangeArrowheads="1"/>
            </p:cNvSpPr>
            <p:nvPr/>
          </p:nvSpPr>
          <p:spPr bwMode="auto">
            <a:xfrm>
              <a:off x="1584" y="1968"/>
              <a:ext cx="599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5039" tIns="42520" rIns="85039" bIns="4252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Arial" charset="0"/>
                </a:rPr>
                <a:t>3.75 m dia.</a:t>
              </a:r>
              <a:endParaRPr lang="en-US" sz="1200" b="1">
                <a:latin typeface="Arial" charset="0"/>
              </a:endParaRPr>
            </a:p>
          </p:txBody>
        </p:sp>
        <p:pic>
          <p:nvPicPr>
            <p:cNvPr id="26708" name="Picture 55" descr="LV"/>
            <p:cNvPicPr>
              <a:picLocks noChangeAspect="1" noChangeArrowheads="1"/>
            </p:cNvPicPr>
            <p:nvPr/>
          </p:nvPicPr>
          <p:blipFill>
            <a:blip r:embed="rId8"/>
            <a:srcRect r="-214" b="75"/>
            <a:stretch>
              <a:fillRect/>
            </a:stretch>
          </p:blipFill>
          <p:spPr bwMode="auto">
            <a:xfrm>
              <a:off x="672" y="904"/>
              <a:ext cx="448" cy="1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709" name="Rectangle 56">
              <a:hlinkClick r:id="rId9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96" y="712"/>
              <a:ext cx="2736" cy="14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Ctr="1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1200" b="1">
                  <a:solidFill>
                    <a:srgbClr val="0059DC"/>
                  </a:solidFill>
                  <a:latin typeface="Trebuchet MS" pitchFamily="34" charset="0"/>
                </a:rPr>
                <a:t>Launch Concept for the Atlas 5 - 4 m Diameter Fairing</a:t>
              </a:r>
              <a:r>
                <a:rPr lang="en-US" sz="1000" b="1">
                  <a:solidFill>
                    <a:srgbClr val="0059DC"/>
                  </a:solidFill>
                  <a:latin typeface="Trebuchet MS" pitchFamily="34" charset="0"/>
                </a:rPr>
                <a:t/>
              </a:r>
              <a:br>
                <a:rPr lang="en-US" sz="1000" b="1">
                  <a:solidFill>
                    <a:srgbClr val="0059DC"/>
                  </a:solidFill>
                  <a:latin typeface="Trebuchet MS" pitchFamily="34" charset="0"/>
                </a:rPr>
              </a:br>
              <a:r>
                <a:rPr lang="en-US" sz="1000" b="1">
                  <a:solidFill>
                    <a:srgbClr val="0059DC"/>
                  </a:solidFill>
                  <a:latin typeface="Trebuchet MS" pitchFamily="34" charset="0"/>
                </a:rPr>
                <a:t>NPOESS 1730 LAN Spacecraft </a:t>
              </a:r>
              <a:br>
                <a:rPr lang="en-US" sz="1000" b="1">
                  <a:solidFill>
                    <a:srgbClr val="0059DC"/>
                  </a:solidFill>
                  <a:latin typeface="Trebuchet MS" pitchFamily="34" charset="0"/>
                </a:rPr>
              </a:br>
              <a:endParaRPr lang="en-US" sz="1000" b="1">
                <a:solidFill>
                  <a:srgbClr val="0059DC"/>
                </a:solidFill>
                <a:latin typeface="Trebuchet MS" pitchFamily="34" charset="0"/>
              </a:endParaRPr>
            </a:p>
          </p:txBody>
        </p:sp>
        <p:sp>
          <p:nvSpPr>
            <p:cNvPr id="26710" name="Line 57"/>
            <p:cNvSpPr>
              <a:spLocks noChangeShapeType="1"/>
            </p:cNvSpPr>
            <p:nvPr/>
          </p:nvSpPr>
          <p:spPr bwMode="auto">
            <a:xfrm flipH="1" flipV="1">
              <a:off x="1776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639" name="Picture 58" descr="Logo-IDL-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58150" y="57150"/>
            <a:ext cx="104775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4027" name="Group 59"/>
          <p:cNvGraphicFramePr>
            <a:graphicFrameLocks noGrp="1"/>
          </p:cNvGraphicFramePr>
          <p:nvPr>
            <p:ph sz="quarter" idx="3"/>
          </p:nvPr>
        </p:nvGraphicFramePr>
        <p:xfrm>
          <a:off x="4613275" y="3771900"/>
          <a:ext cx="4497388" cy="2943608"/>
        </p:xfrm>
        <a:graphic>
          <a:graphicData uri="http://schemas.openxmlformats.org/drawingml/2006/table">
            <a:tbl>
              <a:tblPr/>
              <a:tblGrid>
                <a:gridCol w="1177925"/>
                <a:gridCol w="1066800"/>
                <a:gridCol w="1066800"/>
                <a:gridCol w="182563"/>
                <a:gridCol w="1003300"/>
              </a:tblGrid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Configuration #1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Configuration #2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Configuration #3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Optical Design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Shared, Inverted GWOS,4 azimuths   100 % Duty Cycle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Shared, Inverted GWOS,4azimuths   50 % Duty Cycle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Common Aperture,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ShADOE,4 azimuths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100 % Duty Cycle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Mass [kg]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595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595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661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Telescope Module Dimensions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(ht x dia)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100x160cm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100x160cm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127x160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Structural Assem. Dimensions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72.5 x 170 x 170cm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Telescope Primary Diameter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0.7m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(0.5m Coherent)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0.7m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(0.5m Coherent)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1.24m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(0.72m Coherent)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Orbital Avg Power [W]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1382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898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1382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Peak Power [W]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1382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1382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1382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Standby Power [W]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719 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Warmup Power [W]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861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695" name="Rectangle 1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876800" y="3498850"/>
            <a:ext cx="4038600" cy="312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Ctr="1"/>
          <a:lstStyle/>
          <a:p>
            <a:pPr algn="ctr" eaLnBrk="0" hangingPunct="0">
              <a:lnSpc>
                <a:spcPct val="85000"/>
              </a:lnSpc>
            </a:pPr>
            <a:r>
              <a:rPr lang="en-US" sz="1600" b="1">
                <a:solidFill>
                  <a:srgbClr val="0059DC"/>
                </a:solidFill>
                <a:latin typeface="Trebuchet MS" pitchFamily="34" charset="0"/>
              </a:rPr>
              <a:t>NWOS HDWL Instrument Trade Summary</a:t>
            </a:r>
            <a:br>
              <a:rPr lang="en-US" sz="1600" b="1">
                <a:solidFill>
                  <a:srgbClr val="0059DC"/>
                </a:solidFill>
                <a:latin typeface="Trebuchet MS" pitchFamily="34" charset="0"/>
              </a:rPr>
            </a:br>
            <a:endParaRPr lang="en-US" sz="1600" b="1">
              <a:solidFill>
                <a:srgbClr val="0059DC"/>
              </a:solidFill>
              <a:latin typeface="Trebuchet MS" pitchFamily="34" charset="0"/>
            </a:endParaRPr>
          </a:p>
        </p:txBody>
      </p:sp>
      <p:sp>
        <p:nvSpPr>
          <p:cNvPr id="26696" name="Text Box 115"/>
          <p:cNvSpPr txBox="1">
            <a:spLocks noChangeArrowheads="1"/>
          </p:cNvSpPr>
          <p:nvPr/>
        </p:nvSpPr>
        <p:spPr bwMode="auto">
          <a:xfrm>
            <a:off x="5732463" y="6680200"/>
            <a:ext cx="2514600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 i="1">
                <a:solidFill>
                  <a:schemeClr val="bg1"/>
                </a:solidFill>
                <a:latin typeface="Trebuchet MS" pitchFamily="34" charset="0"/>
              </a:rPr>
              <a:t> No contingency added (+30%)</a:t>
            </a:r>
            <a:r>
              <a:rPr lang="en-US" sz="800">
                <a:solidFill>
                  <a:schemeClr val="bg1"/>
                </a:solidFill>
                <a:latin typeface="Trebuchet MS" pitchFamily="34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Requirements</a:t>
            </a:r>
          </a:p>
        </p:txBody>
      </p:sp>
      <p:graphicFrame>
        <p:nvGraphicFramePr>
          <p:cNvPr id="14477" name="Group 141"/>
          <p:cNvGraphicFramePr>
            <a:graphicFrameLocks noGrp="1"/>
          </p:cNvGraphicFramePr>
          <p:nvPr>
            <p:ph idx="1"/>
          </p:nvPr>
        </p:nvGraphicFramePr>
        <p:xfrm>
          <a:off x="484188" y="1322388"/>
          <a:ext cx="8161337" cy="4351338"/>
        </p:xfrm>
        <a:graphic>
          <a:graphicData uri="http://schemas.openxmlformats.org/drawingml/2006/table">
            <a:tbl>
              <a:tblPr/>
              <a:tblGrid>
                <a:gridCol w="1550987"/>
                <a:gridCol w="1558925"/>
                <a:gridCol w="44450"/>
                <a:gridCol w="1704975"/>
                <a:gridCol w="44450"/>
                <a:gridCol w="1635125"/>
                <a:gridCol w="65088"/>
                <a:gridCol w="1557337"/>
              </a:tblGrid>
              <a:tr h="3937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ヒラギノ角ゴ Pro W3" pitchFamily="-112" charset="-128"/>
                        </a:rPr>
                        <a:t>ACT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ヒラギノ角ゴ Pro W3" pitchFamily="-112" charset="-128"/>
                        </a:rPr>
                        <a:t>ACT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ヒラギノ角ゴ Pro W3" pitchFamily="-112" charset="-128"/>
                        </a:rPr>
                        <a:t>Space Demo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ヒラギノ角ゴ Pro W3" pitchFamily="-112" charset="-128"/>
                        </a:rPr>
                        <a:t>Space Demo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355 nm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2 um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355 nm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2 um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Platform Altitude*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12 to 20 km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12 to 20 km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400 km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400 km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Telescope collecting aperture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8" (0.2 m)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8" (0.2 m)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0.5 m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0.5 m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Number of look angles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4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4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Telescope view angle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45 deg above horizon, equally spaced in azimuth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45 deg above horizon, equally spaced in azimuth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45 deg above horizon, equally spaced in azimuth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45 deg above horizon, equally spaced in azimuth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Telescope magnification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10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10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TBD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TBD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Telescope configuration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--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unobscured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 telescope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--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unobscured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 telescope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Throughput requirements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&gt;90%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&gt;90%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&gt;90%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&gt;90%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Telescope image quality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95% in 100 urad blur (TBR)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diffraction limited at 2-um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95% in 100 urad blur (TBR)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diffraction limited at 2-um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Field of view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100 urad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Diffraction limited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</a:tbl>
          </a:graphicData>
        </a:graphic>
      </p:graphicFrame>
      <p:sp>
        <p:nvSpPr>
          <p:cNvPr id="33905" name="TextBox 6"/>
          <p:cNvSpPr txBox="1">
            <a:spLocks noChangeArrowheads="1"/>
          </p:cNvSpPr>
          <p:nvPr/>
        </p:nvSpPr>
        <p:spPr bwMode="auto">
          <a:xfrm>
            <a:off x="498475" y="5832475"/>
            <a:ext cx="777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* NASA research aircraft, e.g. DC8 and WB57, are target platforms for design.  ACT demonstration will be on ground.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Simplified Schematic Final Setup</a:t>
            </a:r>
            <a:endParaRPr lang="en-US" sz="4000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63575" y="2286277"/>
            <a:ext cx="2235268" cy="369332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38175" y="2236787"/>
            <a:ext cx="2238626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DAWN Laser/Receiver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V="1">
            <a:off x="2898843" y="2466975"/>
            <a:ext cx="1396931" cy="385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>
            <a:off x="4295775" y="2466975"/>
            <a:ext cx="0" cy="9128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>
            <a:off x="4295775" y="3379787"/>
            <a:ext cx="19923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Line 158"/>
          <p:cNvSpPr>
            <a:spLocks noChangeShapeType="1"/>
          </p:cNvSpPr>
          <p:nvPr/>
        </p:nvSpPr>
        <p:spPr bwMode="auto">
          <a:xfrm flipH="1" flipV="1">
            <a:off x="5735863" y="3272065"/>
            <a:ext cx="11113" cy="1952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Rectangle 159"/>
          <p:cNvSpPr>
            <a:spLocks noChangeArrowheads="1"/>
          </p:cNvSpPr>
          <p:nvPr/>
        </p:nvSpPr>
        <p:spPr bwMode="auto">
          <a:xfrm>
            <a:off x="5692445" y="2749899"/>
            <a:ext cx="9826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rgbClr val="000000"/>
                </a:solidFill>
                <a:latin typeface="Arial" charset="0"/>
              </a:rPr>
              <a:t>Quarter Wave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rgbClr val="000000"/>
                </a:solidFill>
                <a:latin typeface="Arial" charset="0"/>
              </a:rPr>
              <a:t>Circular Polarizer</a:t>
            </a:r>
            <a:endParaRPr lang="en-US" sz="1000" b="0" dirty="0">
              <a:solidFill>
                <a:prstClr val="black"/>
              </a:solidFill>
              <a:latin typeface="Book Antiqua" pitchFamily="1" charset="0"/>
            </a:endParaRPr>
          </a:p>
        </p:txBody>
      </p:sp>
      <p:sp>
        <p:nvSpPr>
          <p:cNvPr id="127" name="Line 160"/>
          <p:cNvSpPr>
            <a:spLocks noChangeShapeType="1"/>
          </p:cNvSpPr>
          <p:nvPr/>
        </p:nvSpPr>
        <p:spPr bwMode="auto">
          <a:xfrm flipH="1">
            <a:off x="5727473" y="3004457"/>
            <a:ext cx="31070" cy="23109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Rectangle 164"/>
          <p:cNvSpPr>
            <a:spLocks noChangeArrowheads="1"/>
          </p:cNvSpPr>
          <p:nvPr/>
        </p:nvSpPr>
        <p:spPr bwMode="auto">
          <a:xfrm>
            <a:off x="6410325" y="3086100"/>
            <a:ext cx="75896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err="1">
                <a:solidFill>
                  <a:srgbClr val="000000"/>
                </a:solidFill>
                <a:latin typeface="Arial" charset="0"/>
              </a:rPr>
              <a:t>Dichroic</a:t>
            </a:r>
            <a:r>
              <a:rPr lang="en-US" sz="7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000" b="0" dirty="0">
                <a:solidFill>
                  <a:srgbClr val="000000"/>
                </a:solidFill>
                <a:latin typeface="Arial" charset="0"/>
              </a:rPr>
              <a:t>B/S</a:t>
            </a:r>
            <a:endParaRPr lang="en-US" sz="2400" b="0" dirty="0">
              <a:solidFill>
                <a:prstClr val="black"/>
              </a:solidFill>
              <a:latin typeface="Book Antiqua" pitchFamily="1" charset="0"/>
            </a:endParaRPr>
          </a:p>
        </p:txBody>
      </p:sp>
      <p:sp>
        <p:nvSpPr>
          <p:cNvPr id="129" name="Line 165"/>
          <p:cNvSpPr>
            <a:spLocks noChangeShapeType="1"/>
          </p:cNvSpPr>
          <p:nvPr/>
        </p:nvSpPr>
        <p:spPr bwMode="auto">
          <a:xfrm>
            <a:off x="4295775" y="3379787"/>
            <a:ext cx="3022600" cy="1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Rectangle 183"/>
          <p:cNvSpPr>
            <a:spLocks noChangeArrowheads="1"/>
          </p:cNvSpPr>
          <p:nvPr/>
        </p:nvSpPr>
        <p:spPr bwMode="auto">
          <a:xfrm>
            <a:off x="647903" y="3668374"/>
            <a:ext cx="2038350" cy="620713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Text Box 209"/>
          <p:cNvSpPr txBox="1">
            <a:spLocks noChangeArrowheads="1"/>
          </p:cNvSpPr>
          <p:nvPr/>
        </p:nvSpPr>
        <p:spPr bwMode="auto">
          <a:xfrm>
            <a:off x="1059571" y="3796555"/>
            <a:ext cx="1324850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GLOW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 Laser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Line 211"/>
          <p:cNvSpPr>
            <a:spLocks noChangeShapeType="1"/>
          </p:cNvSpPr>
          <p:nvPr/>
        </p:nvSpPr>
        <p:spPr bwMode="auto">
          <a:xfrm flipV="1">
            <a:off x="2675106" y="3933824"/>
            <a:ext cx="4028907" cy="5877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Line 212"/>
          <p:cNvSpPr>
            <a:spLocks noChangeShapeType="1"/>
          </p:cNvSpPr>
          <p:nvPr/>
        </p:nvSpPr>
        <p:spPr bwMode="auto">
          <a:xfrm flipV="1">
            <a:off x="6713538" y="3379787"/>
            <a:ext cx="0" cy="5461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Line 305"/>
          <p:cNvSpPr>
            <a:spLocks noChangeShapeType="1"/>
          </p:cNvSpPr>
          <p:nvPr/>
        </p:nvSpPr>
        <p:spPr bwMode="auto">
          <a:xfrm>
            <a:off x="3400425" y="3429000"/>
            <a:ext cx="134938" cy="269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2" name="Group 306"/>
          <p:cNvGrpSpPr>
            <a:grpSpLocks/>
          </p:cNvGrpSpPr>
          <p:nvPr/>
        </p:nvGrpSpPr>
        <p:grpSpPr bwMode="auto">
          <a:xfrm rot="21416730">
            <a:off x="4068831" y="3810000"/>
            <a:ext cx="233362" cy="238125"/>
            <a:chOff x="3325" y="2346"/>
            <a:chExt cx="124" cy="128"/>
          </a:xfrm>
        </p:grpSpPr>
        <p:sp>
          <p:nvSpPr>
            <p:cNvPr id="233" name="Rectangle 307"/>
            <p:cNvSpPr>
              <a:spLocks noChangeArrowheads="1"/>
            </p:cNvSpPr>
            <p:nvPr/>
          </p:nvSpPr>
          <p:spPr bwMode="auto">
            <a:xfrm>
              <a:off x="3436" y="2351"/>
              <a:ext cx="12" cy="12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4" name="Rectangle 308"/>
            <p:cNvSpPr>
              <a:spLocks noChangeArrowheads="1"/>
            </p:cNvSpPr>
            <p:nvPr/>
          </p:nvSpPr>
          <p:spPr bwMode="auto">
            <a:xfrm>
              <a:off x="3327" y="2462"/>
              <a:ext cx="117" cy="1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5" name="Rectangle 309"/>
            <p:cNvSpPr>
              <a:spLocks noChangeArrowheads="1"/>
            </p:cNvSpPr>
            <p:nvPr/>
          </p:nvSpPr>
          <p:spPr bwMode="auto">
            <a:xfrm>
              <a:off x="3325" y="2346"/>
              <a:ext cx="12" cy="12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6" name="Rectangle 310"/>
            <p:cNvSpPr>
              <a:spLocks noChangeArrowheads="1"/>
            </p:cNvSpPr>
            <p:nvPr/>
          </p:nvSpPr>
          <p:spPr bwMode="auto">
            <a:xfrm>
              <a:off x="3333" y="2346"/>
              <a:ext cx="116" cy="1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7" name="Freeform 311"/>
            <p:cNvSpPr>
              <a:spLocks/>
            </p:cNvSpPr>
            <p:nvPr/>
          </p:nvSpPr>
          <p:spPr bwMode="auto">
            <a:xfrm>
              <a:off x="3327" y="2352"/>
              <a:ext cx="117" cy="118"/>
            </a:xfrm>
            <a:custGeom>
              <a:avLst/>
              <a:gdLst/>
              <a:ahLst/>
              <a:cxnLst>
                <a:cxn ang="0">
                  <a:pos x="117" y="5"/>
                </a:cxn>
                <a:cxn ang="0">
                  <a:pos x="112" y="0"/>
                </a:cxn>
                <a:cxn ang="0">
                  <a:pos x="0" y="113"/>
                </a:cxn>
                <a:cxn ang="0">
                  <a:pos x="6" y="118"/>
                </a:cxn>
                <a:cxn ang="0">
                  <a:pos x="117" y="5"/>
                </a:cxn>
              </a:cxnLst>
              <a:rect l="0" t="0" r="r" b="b"/>
              <a:pathLst>
                <a:path w="117" h="118">
                  <a:moveTo>
                    <a:pt x="117" y="5"/>
                  </a:moveTo>
                  <a:lnTo>
                    <a:pt x="112" y="0"/>
                  </a:lnTo>
                  <a:lnTo>
                    <a:pt x="0" y="113"/>
                  </a:lnTo>
                  <a:lnTo>
                    <a:pt x="6" y="118"/>
                  </a:lnTo>
                  <a:lnTo>
                    <a:pt x="117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8" name="Rectangle 312"/>
            <p:cNvSpPr>
              <a:spLocks noChangeArrowheads="1"/>
            </p:cNvSpPr>
            <p:nvPr/>
          </p:nvSpPr>
          <p:spPr bwMode="auto">
            <a:xfrm>
              <a:off x="3436" y="2351"/>
              <a:ext cx="12" cy="12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9" name="Rectangle 313"/>
            <p:cNvSpPr>
              <a:spLocks noChangeArrowheads="1"/>
            </p:cNvSpPr>
            <p:nvPr/>
          </p:nvSpPr>
          <p:spPr bwMode="auto">
            <a:xfrm>
              <a:off x="3327" y="2462"/>
              <a:ext cx="117" cy="1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0" name="Rectangle 314"/>
            <p:cNvSpPr>
              <a:spLocks noChangeArrowheads="1"/>
            </p:cNvSpPr>
            <p:nvPr/>
          </p:nvSpPr>
          <p:spPr bwMode="auto">
            <a:xfrm>
              <a:off x="3325" y="2346"/>
              <a:ext cx="12" cy="12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1" name="Rectangle 315"/>
            <p:cNvSpPr>
              <a:spLocks noChangeArrowheads="1"/>
            </p:cNvSpPr>
            <p:nvPr/>
          </p:nvSpPr>
          <p:spPr bwMode="auto">
            <a:xfrm>
              <a:off x="3333" y="2346"/>
              <a:ext cx="116" cy="1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2" name="Freeform 316"/>
            <p:cNvSpPr>
              <a:spLocks/>
            </p:cNvSpPr>
            <p:nvPr/>
          </p:nvSpPr>
          <p:spPr bwMode="auto">
            <a:xfrm>
              <a:off x="3327" y="2352"/>
              <a:ext cx="117" cy="118"/>
            </a:xfrm>
            <a:custGeom>
              <a:avLst/>
              <a:gdLst/>
              <a:ahLst/>
              <a:cxnLst>
                <a:cxn ang="0">
                  <a:pos x="117" y="5"/>
                </a:cxn>
                <a:cxn ang="0">
                  <a:pos x="112" y="0"/>
                </a:cxn>
                <a:cxn ang="0">
                  <a:pos x="0" y="113"/>
                </a:cxn>
                <a:cxn ang="0">
                  <a:pos x="6" y="118"/>
                </a:cxn>
                <a:cxn ang="0">
                  <a:pos x="117" y="5"/>
                </a:cxn>
              </a:cxnLst>
              <a:rect l="0" t="0" r="r" b="b"/>
              <a:pathLst>
                <a:path w="117" h="118">
                  <a:moveTo>
                    <a:pt x="117" y="5"/>
                  </a:moveTo>
                  <a:lnTo>
                    <a:pt x="112" y="0"/>
                  </a:lnTo>
                  <a:lnTo>
                    <a:pt x="0" y="113"/>
                  </a:lnTo>
                  <a:lnTo>
                    <a:pt x="6" y="118"/>
                  </a:lnTo>
                  <a:lnTo>
                    <a:pt x="117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3" name="Line 319"/>
          <p:cNvSpPr>
            <a:spLocks noChangeShapeType="1"/>
          </p:cNvSpPr>
          <p:nvPr/>
        </p:nvSpPr>
        <p:spPr bwMode="auto">
          <a:xfrm flipH="1" flipV="1">
            <a:off x="5771696" y="3839232"/>
            <a:ext cx="11113" cy="1952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Line 320"/>
          <p:cNvSpPr>
            <a:spLocks noChangeShapeType="1"/>
          </p:cNvSpPr>
          <p:nvPr/>
        </p:nvSpPr>
        <p:spPr bwMode="auto">
          <a:xfrm flipH="1" flipV="1">
            <a:off x="5806262" y="4070905"/>
            <a:ext cx="166520" cy="12171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" name="Rectangle 321"/>
          <p:cNvSpPr>
            <a:spLocks noChangeArrowheads="1"/>
          </p:cNvSpPr>
          <p:nvPr/>
        </p:nvSpPr>
        <p:spPr bwMode="auto">
          <a:xfrm>
            <a:off x="5645086" y="4154827"/>
            <a:ext cx="9826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rgbClr val="000000"/>
                </a:solidFill>
                <a:latin typeface="Arial" charset="0"/>
              </a:rPr>
              <a:t>Quarter Wave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rgbClr val="000000"/>
                </a:solidFill>
                <a:latin typeface="Arial" charset="0"/>
              </a:rPr>
              <a:t>Circular Polarizer</a:t>
            </a:r>
            <a:endParaRPr lang="en-US" sz="3600" b="0" dirty="0">
              <a:solidFill>
                <a:prstClr val="black"/>
              </a:solidFill>
              <a:latin typeface="Book Antiqua" pitchFamily="1" charset="0"/>
            </a:endParaRPr>
          </a:p>
        </p:txBody>
      </p:sp>
      <p:grpSp>
        <p:nvGrpSpPr>
          <p:cNvPr id="246" name="Group 322"/>
          <p:cNvGrpSpPr>
            <a:grpSpLocks/>
          </p:cNvGrpSpPr>
          <p:nvPr/>
        </p:nvGrpSpPr>
        <p:grpSpPr bwMode="auto">
          <a:xfrm flipV="1">
            <a:off x="6604000" y="3303587"/>
            <a:ext cx="173038" cy="161925"/>
            <a:chOff x="3343" y="1756"/>
            <a:chExt cx="105" cy="101"/>
          </a:xfrm>
        </p:grpSpPr>
        <p:sp>
          <p:nvSpPr>
            <p:cNvPr id="247" name="Freeform 323"/>
            <p:cNvSpPr>
              <a:spLocks/>
            </p:cNvSpPr>
            <p:nvPr/>
          </p:nvSpPr>
          <p:spPr bwMode="auto">
            <a:xfrm>
              <a:off x="3343" y="1756"/>
              <a:ext cx="105" cy="10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5"/>
                </a:cxn>
                <a:cxn ang="0">
                  <a:pos x="99" y="101"/>
                </a:cxn>
                <a:cxn ang="0">
                  <a:pos x="105" y="96"/>
                </a:cxn>
                <a:cxn ang="0">
                  <a:pos x="6" y="0"/>
                </a:cxn>
              </a:cxnLst>
              <a:rect l="0" t="0" r="r" b="b"/>
              <a:pathLst>
                <a:path w="105" h="101">
                  <a:moveTo>
                    <a:pt x="6" y="0"/>
                  </a:moveTo>
                  <a:lnTo>
                    <a:pt x="0" y="5"/>
                  </a:lnTo>
                  <a:lnTo>
                    <a:pt x="99" y="101"/>
                  </a:lnTo>
                  <a:lnTo>
                    <a:pt x="105" y="9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8" name="Freeform 324"/>
            <p:cNvSpPr>
              <a:spLocks/>
            </p:cNvSpPr>
            <p:nvPr/>
          </p:nvSpPr>
          <p:spPr bwMode="auto">
            <a:xfrm>
              <a:off x="3343" y="1756"/>
              <a:ext cx="105" cy="10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5"/>
                </a:cxn>
                <a:cxn ang="0">
                  <a:pos x="99" y="101"/>
                </a:cxn>
                <a:cxn ang="0">
                  <a:pos x="105" y="96"/>
                </a:cxn>
                <a:cxn ang="0">
                  <a:pos x="6" y="0"/>
                </a:cxn>
              </a:cxnLst>
              <a:rect l="0" t="0" r="r" b="b"/>
              <a:pathLst>
                <a:path w="105" h="101">
                  <a:moveTo>
                    <a:pt x="6" y="0"/>
                  </a:moveTo>
                  <a:lnTo>
                    <a:pt x="0" y="5"/>
                  </a:lnTo>
                  <a:lnTo>
                    <a:pt x="99" y="101"/>
                  </a:lnTo>
                  <a:lnTo>
                    <a:pt x="105" y="96"/>
                  </a:lnTo>
                  <a:lnTo>
                    <a:pt x="6" y="0"/>
                  </a:lnTo>
                </a:path>
              </a:pathLst>
            </a:custGeom>
            <a:noFill/>
            <a:ln w="22225" cap="rnd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9" name="Line 328"/>
          <p:cNvSpPr>
            <a:spLocks noChangeShapeType="1"/>
          </p:cNvSpPr>
          <p:nvPr/>
        </p:nvSpPr>
        <p:spPr bwMode="auto">
          <a:xfrm>
            <a:off x="6718300" y="3408362"/>
            <a:ext cx="600075" cy="317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Rectangle 335"/>
          <p:cNvSpPr>
            <a:spLocks noChangeArrowheads="1"/>
          </p:cNvSpPr>
          <p:nvPr/>
        </p:nvSpPr>
        <p:spPr bwMode="auto">
          <a:xfrm>
            <a:off x="4073578" y="5461617"/>
            <a:ext cx="5049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GLOW</a:t>
            </a:r>
            <a:endParaRPr lang="en-US" sz="1000" b="0" dirty="0">
              <a:solidFill>
                <a:srgbClr val="000000"/>
              </a:solidFill>
              <a:latin typeface="Arial" charset="0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srgbClr val="000000"/>
                </a:solidFill>
                <a:latin typeface="Arial" charset="0"/>
              </a:rPr>
              <a:t>Receiver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00" b="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51" name="Group 350"/>
          <p:cNvGrpSpPr>
            <a:grpSpLocks/>
          </p:cNvGrpSpPr>
          <p:nvPr/>
        </p:nvGrpSpPr>
        <p:grpSpPr bwMode="auto">
          <a:xfrm flipV="1">
            <a:off x="6643688" y="3848100"/>
            <a:ext cx="173037" cy="161925"/>
            <a:chOff x="3343" y="1756"/>
            <a:chExt cx="105" cy="101"/>
          </a:xfrm>
        </p:grpSpPr>
        <p:sp>
          <p:nvSpPr>
            <p:cNvPr id="252" name="Freeform 351"/>
            <p:cNvSpPr>
              <a:spLocks/>
            </p:cNvSpPr>
            <p:nvPr/>
          </p:nvSpPr>
          <p:spPr bwMode="auto">
            <a:xfrm>
              <a:off x="3343" y="1756"/>
              <a:ext cx="105" cy="10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5"/>
                </a:cxn>
                <a:cxn ang="0">
                  <a:pos x="99" y="101"/>
                </a:cxn>
                <a:cxn ang="0">
                  <a:pos x="105" y="96"/>
                </a:cxn>
                <a:cxn ang="0">
                  <a:pos x="6" y="0"/>
                </a:cxn>
              </a:cxnLst>
              <a:rect l="0" t="0" r="r" b="b"/>
              <a:pathLst>
                <a:path w="105" h="101">
                  <a:moveTo>
                    <a:pt x="6" y="0"/>
                  </a:moveTo>
                  <a:lnTo>
                    <a:pt x="0" y="5"/>
                  </a:lnTo>
                  <a:lnTo>
                    <a:pt x="99" y="101"/>
                  </a:lnTo>
                  <a:lnTo>
                    <a:pt x="105" y="9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3" name="Freeform 352"/>
            <p:cNvSpPr>
              <a:spLocks/>
            </p:cNvSpPr>
            <p:nvPr/>
          </p:nvSpPr>
          <p:spPr bwMode="auto">
            <a:xfrm>
              <a:off x="3343" y="1756"/>
              <a:ext cx="105" cy="10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5"/>
                </a:cxn>
                <a:cxn ang="0">
                  <a:pos x="99" y="101"/>
                </a:cxn>
                <a:cxn ang="0">
                  <a:pos x="105" y="96"/>
                </a:cxn>
                <a:cxn ang="0">
                  <a:pos x="6" y="0"/>
                </a:cxn>
              </a:cxnLst>
              <a:rect l="0" t="0" r="r" b="b"/>
              <a:pathLst>
                <a:path w="105" h="101">
                  <a:moveTo>
                    <a:pt x="6" y="0"/>
                  </a:moveTo>
                  <a:lnTo>
                    <a:pt x="0" y="5"/>
                  </a:lnTo>
                  <a:lnTo>
                    <a:pt x="99" y="101"/>
                  </a:lnTo>
                  <a:lnTo>
                    <a:pt x="105" y="96"/>
                  </a:lnTo>
                  <a:lnTo>
                    <a:pt x="6" y="0"/>
                  </a:lnTo>
                </a:path>
              </a:pathLst>
            </a:custGeom>
            <a:noFill/>
            <a:ln w="22225" cap="rnd">
              <a:solidFill>
                <a:srgbClr val="FF00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0" name="Rectangle 406"/>
          <p:cNvSpPr>
            <a:spLocks noChangeArrowheads="1"/>
          </p:cNvSpPr>
          <p:nvPr/>
        </p:nvSpPr>
        <p:spPr bwMode="auto">
          <a:xfrm>
            <a:off x="7315200" y="3124200"/>
            <a:ext cx="384175" cy="369332"/>
          </a:xfrm>
          <a:prstGeom prst="rect">
            <a:avLst/>
          </a:prstGeom>
          <a:solidFill>
            <a:schemeClr val="folHlink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1" name="Rectangle 407"/>
          <p:cNvSpPr>
            <a:spLocks noChangeArrowheads="1"/>
          </p:cNvSpPr>
          <p:nvPr/>
        </p:nvSpPr>
        <p:spPr bwMode="auto">
          <a:xfrm rot="-2927038">
            <a:off x="8047038" y="2643187"/>
            <a:ext cx="538162" cy="935038"/>
          </a:xfrm>
          <a:prstGeom prst="rect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Line 408"/>
          <p:cNvSpPr>
            <a:spLocks noChangeShapeType="1"/>
          </p:cNvSpPr>
          <p:nvPr/>
        </p:nvSpPr>
        <p:spPr bwMode="auto">
          <a:xfrm flipV="1">
            <a:off x="7451725" y="2470150"/>
            <a:ext cx="560388" cy="636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Line 409"/>
          <p:cNvSpPr>
            <a:spLocks noChangeShapeType="1"/>
          </p:cNvSpPr>
          <p:nvPr/>
        </p:nvSpPr>
        <p:spPr bwMode="auto">
          <a:xfrm flipV="1">
            <a:off x="7489825" y="2484437"/>
            <a:ext cx="557213" cy="62547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Line 410"/>
          <p:cNvSpPr>
            <a:spLocks noChangeShapeType="1"/>
          </p:cNvSpPr>
          <p:nvPr/>
        </p:nvSpPr>
        <p:spPr bwMode="auto">
          <a:xfrm flipH="1" flipV="1">
            <a:off x="8085138" y="2403475"/>
            <a:ext cx="588962" cy="5191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Line 411"/>
          <p:cNvSpPr>
            <a:spLocks noChangeShapeType="1"/>
          </p:cNvSpPr>
          <p:nvPr/>
        </p:nvSpPr>
        <p:spPr bwMode="auto">
          <a:xfrm flipH="1" flipV="1">
            <a:off x="8072438" y="2443162"/>
            <a:ext cx="601662" cy="5207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Rectangle 412"/>
          <p:cNvSpPr>
            <a:spLocks noChangeArrowheads="1"/>
          </p:cNvSpPr>
          <p:nvPr/>
        </p:nvSpPr>
        <p:spPr bwMode="auto">
          <a:xfrm rot="2443990">
            <a:off x="8013700" y="2370137"/>
            <a:ext cx="120650" cy="114300"/>
          </a:xfrm>
          <a:prstGeom prst="rect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Line 413"/>
          <p:cNvSpPr>
            <a:spLocks noChangeShapeType="1"/>
          </p:cNvSpPr>
          <p:nvPr/>
        </p:nvSpPr>
        <p:spPr bwMode="auto">
          <a:xfrm flipH="1">
            <a:off x="7940675" y="2640012"/>
            <a:ext cx="206375" cy="454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Rectangle 414"/>
          <p:cNvSpPr>
            <a:spLocks noChangeArrowheads="1"/>
          </p:cNvSpPr>
          <p:nvPr/>
        </p:nvSpPr>
        <p:spPr bwMode="auto">
          <a:xfrm rot="2443990">
            <a:off x="8662988" y="2925762"/>
            <a:ext cx="63500" cy="63500"/>
          </a:xfrm>
          <a:prstGeom prst="rect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Line 415"/>
          <p:cNvSpPr>
            <a:spLocks noChangeShapeType="1"/>
          </p:cNvSpPr>
          <p:nvPr/>
        </p:nvSpPr>
        <p:spPr bwMode="auto">
          <a:xfrm flipH="1" flipV="1">
            <a:off x="8145463" y="2673350"/>
            <a:ext cx="512762" cy="2397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Line 416"/>
          <p:cNvSpPr>
            <a:spLocks noChangeShapeType="1"/>
          </p:cNvSpPr>
          <p:nvPr/>
        </p:nvSpPr>
        <p:spPr bwMode="auto">
          <a:xfrm flipH="1">
            <a:off x="7958138" y="2947987"/>
            <a:ext cx="687387" cy="12065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Line 417"/>
          <p:cNvSpPr>
            <a:spLocks noChangeShapeType="1"/>
          </p:cNvSpPr>
          <p:nvPr/>
        </p:nvSpPr>
        <p:spPr bwMode="auto">
          <a:xfrm flipH="1">
            <a:off x="7954963" y="2960687"/>
            <a:ext cx="687387" cy="1158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Line 418"/>
          <p:cNvSpPr>
            <a:spLocks noChangeShapeType="1"/>
          </p:cNvSpPr>
          <p:nvPr/>
        </p:nvSpPr>
        <p:spPr bwMode="auto">
          <a:xfrm flipH="1" flipV="1">
            <a:off x="8132763" y="2697162"/>
            <a:ext cx="515937" cy="21907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Line 419"/>
          <p:cNvSpPr>
            <a:spLocks noChangeShapeType="1"/>
          </p:cNvSpPr>
          <p:nvPr/>
        </p:nvSpPr>
        <p:spPr bwMode="auto">
          <a:xfrm flipH="1" flipV="1">
            <a:off x="7958138" y="3060700"/>
            <a:ext cx="747712" cy="6715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Line 420"/>
          <p:cNvSpPr>
            <a:spLocks noChangeShapeType="1"/>
          </p:cNvSpPr>
          <p:nvPr/>
        </p:nvSpPr>
        <p:spPr bwMode="auto">
          <a:xfrm flipH="1" flipV="1">
            <a:off x="8135938" y="2681287"/>
            <a:ext cx="731837" cy="65087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Text Box 421"/>
          <p:cNvSpPr txBox="1">
            <a:spLocks noChangeArrowheads="1"/>
          </p:cNvSpPr>
          <p:nvPr/>
        </p:nvSpPr>
        <p:spPr bwMode="auto">
          <a:xfrm>
            <a:off x="7900988" y="1933575"/>
            <a:ext cx="971933" cy="5232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1 of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sz="1400" b="0" dirty="0">
              <a:solidFill>
                <a:prstClr val="black"/>
              </a:solidFill>
              <a:latin typeface="Calibri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Telescopes</a:t>
            </a:r>
          </a:p>
        </p:txBody>
      </p:sp>
      <p:sp>
        <p:nvSpPr>
          <p:cNvPr id="276" name="Text Box 422"/>
          <p:cNvSpPr txBox="1">
            <a:spLocks noChangeArrowheads="1"/>
          </p:cNvSpPr>
          <p:nvPr/>
        </p:nvSpPr>
        <p:spPr bwMode="auto">
          <a:xfrm>
            <a:off x="7184571" y="3603171"/>
            <a:ext cx="1380699" cy="5232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Telescope Select</a:t>
            </a:r>
            <a:endParaRPr lang="en-US" sz="1400" b="0" dirty="0">
              <a:solidFill>
                <a:prstClr val="black"/>
              </a:solidFill>
              <a:latin typeface="Calibri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Mechanism</a:t>
            </a:r>
          </a:p>
        </p:txBody>
      </p:sp>
      <p:sp>
        <p:nvSpPr>
          <p:cNvPr id="288" name="Line 26"/>
          <p:cNvSpPr>
            <a:spLocks noChangeShapeType="1"/>
          </p:cNvSpPr>
          <p:nvPr/>
        </p:nvSpPr>
        <p:spPr bwMode="auto">
          <a:xfrm flipH="1" flipV="1">
            <a:off x="3302540" y="3829894"/>
            <a:ext cx="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9" name="Rectangle 27"/>
          <p:cNvSpPr>
            <a:spLocks noChangeArrowheads="1"/>
          </p:cNvSpPr>
          <p:nvPr/>
        </p:nvSpPr>
        <p:spPr bwMode="auto">
          <a:xfrm>
            <a:off x="2926201" y="4138138"/>
            <a:ext cx="7216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rgbClr val="000000"/>
                </a:solidFill>
                <a:latin typeface="Arial" charset="0"/>
              </a:rPr>
              <a:t>Half Wave </a:t>
            </a:r>
            <a:r>
              <a:rPr lang="en-US" sz="1000" b="0" dirty="0" smtClean="0">
                <a:solidFill>
                  <a:srgbClr val="000000"/>
                </a:solidFill>
                <a:latin typeface="Arial" charset="0"/>
              </a:rPr>
              <a:t>Plate</a:t>
            </a:r>
            <a:endParaRPr lang="en-US" sz="10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2" name="Rectangle 29"/>
          <p:cNvSpPr>
            <a:spLocks noChangeArrowheads="1"/>
          </p:cNvSpPr>
          <p:nvPr/>
        </p:nvSpPr>
        <p:spPr bwMode="auto">
          <a:xfrm>
            <a:off x="3995207" y="3608387"/>
            <a:ext cx="76623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srgbClr val="000000"/>
                </a:solidFill>
                <a:latin typeface="Arial" charset="0"/>
              </a:rPr>
              <a:t>Polarizing </a:t>
            </a:r>
            <a:r>
              <a:rPr lang="en-US" sz="1000" b="0" dirty="0">
                <a:solidFill>
                  <a:srgbClr val="000000"/>
                </a:solidFill>
                <a:latin typeface="Arial" charset="0"/>
              </a:rPr>
              <a:t>BS</a:t>
            </a:r>
            <a:endParaRPr lang="en-US" sz="3600" b="0" dirty="0">
              <a:solidFill>
                <a:prstClr val="black"/>
              </a:solidFill>
              <a:latin typeface="Book Antiqua" pitchFamily="1" charset="0"/>
            </a:endParaRPr>
          </a:p>
        </p:txBody>
      </p:sp>
      <p:sp>
        <p:nvSpPr>
          <p:cNvPr id="294" name="Line 160"/>
          <p:cNvSpPr>
            <a:spLocks noChangeShapeType="1"/>
          </p:cNvSpPr>
          <p:nvPr/>
        </p:nvSpPr>
        <p:spPr bwMode="auto">
          <a:xfrm>
            <a:off x="4146464" y="3704561"/>
            <a:ext cx="48520" cy="11579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Rectangle 332"/>
          <p:cNvSpPr>
            <a:spLocks noChangeArrowheads="1"/>
          </p:cNvSpPr>
          <p:nvPr/>
        </p:nvSpPr>
        <p:spPr bwMode="auto">
          <a:xfrm>
            <a:off x="3897864" y="5437520"/>
            <a:ext cx="790867" cy="369332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Rectangle 330"/>
          <p:cNvSpPr>
            <a:spLocks noChangeArrowheads="1"/>
          </p:cNvSpPr>
          <p:nvPr/>
        </p:nvSpPr>
        <p:spPr bwMode="auto">
          <a:xfrm>
            <a:off x="4263031" y="5073669"/>
            <a:ext cx="533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00" b="0" dirty="0" smtClean="0">
                <a:solidFill>
                  <a:srgbClr val="000000"/>
                </a:solidFill>
                <a:latin typeface="Arial" charset="0"/>
              </a:rPr>
              <a:t>Multi-Mode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00" b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700" b="0" dirty="0">
                <a:solidFill>
                  <a:srgbClr val="000000"/>
                </a:solidFill>
                <a:latin typeface="Arial" charset="0"/>
              </a:rPr>
              <a:t>Optical Fiber</a:t>
            </a:r>
            <a:endParaRPr lang="en-US" sz="2400" b="0" dirty="0">
              <a:solidFill>
                <a:prstClr val="black"/>
              </a:solidFill>
              <a:latin typeface="Book Antiqua" pitchFamily="1" charset="0"/>
            </a:endParaRPr>
          </a:p>
        </p:txBody>
      </p:sp>
      <p:sp>
        <p:nvSpPr>
          <p:cNvPr id="308" name="Rectangle 330"/>
          <p:cNvSpPr>
            <a:spLocks noChangeArrowheads="1"/>
          </p:cNvSpPr>
          <p:nvPr/>
        </p:nvSpPr>
        <p:spPr bwMode="auto">
          <a:xfrm>
            <a:off x="4310248" y="4682584"/>
            <a:ext cx="5225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00" b="0" dirty="0" smtClean="0">
                <a:solidFill>
                  <a:srgbClr val="000000"/>
                </a:solidFill>
                <a:latin typeface="Arial" charset="0"/>
              </a:rPr>
              <a:t>Fiber coupler</a:t>
            </a:r>
            <a:endParaRPr lang="en-US" sz="2400" b="0" dirty="0">
              <a:solidFill>
                <a:prstClr val="black"/>
              </a:solidFill>
              <a:latin typeface="Book Antiqua" pitchFamily="1" charset="0"/>
            </a:endParaRPr>
          </a:p>
        </p:txBody>
      </p:sp>
      <p:sp>
        <p:nvSpPr>
          <p:cNvPr id="309" name="Line 212"/>
          <p:cNvSpPr>
            <a:spLocks noChangeShapeType="1"/>
          </p:cNvSpPr>
          <p:nvPr/>
        </p:nvSpPr>
        <p:spPr bwMode="auto">
          <a:xfrm flipH="1" flipV="1">
            <a:off x="4190916" y="3929753"/>
            <a:ext cx="1705" cy="681158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Line 165"/>
          <p:cNvSpPr>
            <a:spLocks noChangeShapeType="1"/>
          </p:cNvSpPr>
          <p:nvPr/>
        </p:nvSpPr>
        <p:spPr bwMode="auto">
          <a:xfrm>
            <a:off x="5859265" y="5749905"/>
            <a:ext cx="59289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Line 328"/>
          <p:cNvSpPr>
            <a:spLocks noChangeShapeType="1"/>
          </p:cNvSpPr>
          <p:nvPr/>
        </p:nvSpPr>
        <p:spPr bwMode="auto">
          <a:xfrm>
            <a:off x="5852088" y="5880255"/>
            <a:ext cx="600075" cy="317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Rectangle 28"/>
          <p:cNvSpPr>
            <a:spLocks noChangeArrowheads="1"/>
          </p:cNvSpPr>
          <p:nvPr/>
        </p:nvSpPr>
        <p:spPr bwMode="auto">
          <a:xfrm>
            <a:off x="6553679" y="5651758"/>
            <a:ext cx="87844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srgbClr val="000000"/>
                </a:solidFill>
                <a:latin typeface="Arial" charset="0"/>
              </a:rPr>
              <a:t>Coherent beam</a:t>
            </a:r>
            <a:endParaRPr lang="en-US" sz="3600" b="0" dirty="0">
              <a:solidFill>
                <a:prstClr val="black"/>
              </a:solidFill>
              <a:latin typeface="Book Antiqua" pitchFamily="1" charset="0"/>
            </a:endParaRPr>
          </a:p>
        </p:txBody>
      </p:sp>
      <p:sp>
        <p:nvSpPr>
          <p:cNvPr id="313" name="Rectangle 28"/>
          <p:cNvSpPr>
            <a:spLocks noChangeArrowheads="1"/>
          </p:cNvSpPr>
          <p:nvPr/>
        </p:nvSpPr>
        <p:spPr bwMode="auto">
          <a:xfrm>
            <a:off x="6547053" y="5828014"/>
            <a:ext cx="68929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srgbClr val="000000"/>
                </a:solidFill>
                <a:latin typeface="Arial" charset="0"/>
              </a:rPr>
              <a:t>Direct beam</a:t>
            </a:r>
            <a:endParaRPr lang="en-US" sz="3600" b="0" dirty="0">
              <a:solidFill>
                <a:prstClr val="black"/>
              </a:solidFill>
              <a:latin typeface="Book Antiqua" pitchFamily="1" charset="0"/>
            </a:endParaRPr>
          </a:p>
        </p:txBody>
      </p:sp>
      <p:sp>
        <p:nvSpPr>
          <p:cNvPr id="314" name="Line 328"/>
          <p:cNvSpPr>
            <a:spLocks noChangeShapeType="1"/>
          </p:cNvSpPr>
          <p:nvPr/>
        </p:nvSpPr>
        <p:spPr bwMode="auto">
          <a:xfrm>
            <a:off x="5869316" y="6032655"/>
            <a:ext cx="600075" cy="3175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Rectangle 28"/>
          <p:cNvSpPr>
            <a:spLocks noChangeArrowheads="1"/>
          </p:cNvSpPr>
          <p:nvPr/>
        </p:nvSpPr>
        <p:spPr bwMode="auto">
          <a:xfrm>
            <a:off x="6540427" y="5996317"/>
            <a:ext cx="29174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srgbClr val="000000"/>
                </a:solidFill>
                <a:latin typeface="Arial" charset="0"/>
              </a:rPr>
              <a:t>Fiber</a:t>
            </a:r>
            <a:endParaRPr lang="en-US" sz="2400" b="0" dirty="0">
              <a:solidFill>
                <a:prstClr val="black"/>
              </a:solidFill>
              <a:latin typeface="Book Antiqua" pitchFamily="1" charset="0"/>
            </a:endParaRPr>
          </a:p>
        </p:txBody>
      </p:sp>
      <p:sp>
        <p:nvSpPr>
          <p:cNvPr id="316" name="Rectangle 317"/>
          <p:cNvSpPr>
            <a:spLocks noChangeArrowheads="1"/>
          </p:cNvSpPr>
          <p:nvPr/>
        </p:nvSpPr>
        <p:spPr bwMode="auto">
          <a:xfrm>
            <a:off x="4079133" y="4602804"/>
            <a:ext cx="207962" cy="200025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Rectangle 28"/>
          <p:cNvSpPr>
            <a:spLocks noChangeArrowheads="1"/>
          </p:cNvSpPr>
          <p:nvPr/>
        </p:nvSpPr>
        <p:spPr bwMode="auto">
          <a:xfrm>
            <a:off x="5887095" y="5460263"/>
            <a:ext cx="618759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srgbClr val="000000"/>
                </a:solidFill>
                <a:latin typeface="Arial" charset="0"/>
              </a:rPr>
              <a:t>Path Key:</a:t>
            </a:r>
            <a:endParaRPr lang="en-US" sz="3600" b="0" dirty="0">
              <a:solidFill>
                <a:prstClr val="black"/>
              </a:solidFill>
              <a:latin typeface="Book Antiqua" pitchFamily="1" charset="0"/>
            </a:endParaRPr>
          </a:p>
        </p:txBody>
      </p:sp>
      <p:sp>
        <p:nvSpPr>
          <p:cNvPr id="324" name="Rectangle 323"/>
          <p:cNvSpPr/>
          <p:nvPr/>
        </p:nvSpPr>
        <p:spPr>
          <a:xfrm>
            <a:off x="489857" y="1328056"/>
            <a:ext cx="3245564" cy="4615544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Line 328"/>
          <p:cNvSpPr>
            <a:spLocks noChangeShapeType="1"/>
          </p:cNvSpPr>
          <p:nvPr/>
        </p:nvSpPr>
        <p:spPr bwMode="auto">
          <a:xfrm flipH="1" flipV="1">
            <a:off x="4201191" y="4819358"/>
            <a:ext cx="5288" cy="591562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Rectangle 325"/>
          <p:cNvSpPr/>
          <p:nvPr/>
        </p:nvSpPr>
        <p:spPr>
          <a:xfrm>
            <a:off x="5595257" y="1915885"/>
            <a:ext cx="3396343" cy="280851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TextBox 326"/>
          <p:cNvSpPr txBox="1"/>
          <p:nvPr/>
        </p:nvSpPr>
        <p:spPr>
          <a:xfrm>
            <a:off x="582945" y="5965371"/>
            <a:ext cx="2023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Transmit Components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330" name="TextBox 329"/>
          <p:cNvSpPr txBox="1"/>
          <p:nvPr/>
        </p:nvSpPr>
        <p:spPr>
          <a:xfrm>
            <a:off x="6468927" y="4746171"/>
            <a:ext cx="1307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CC00"/>
                </a:solidFill>
              </a:rPr>
              <a:t>ACT Components</a:t>
            </a:r>
            <a:endParaRPr lang="en-US" sz="1200" dirty="0">
              <a:solidFill>
                <a:srgbClr val="FFCC00"/>
              </a:solidFill>
            </a:endParaRPr>
          </a:p>
        </p:txBody>
      </p:sp>
      <p:grpSp>
        <p:nvGrpSpPr>
          <p:cNvPr id="341" name="Group 216"/>
          <p:cNvGrpSpPr>
            <a:grpSpLocks/>
          </p:cNvGrpSpPr>
          <p:nvPr/>
        </p:nvGrpSpPr>
        <p:grpSpPr bwMode="auto">
          <a:xfrm flipV="1">
            <a:off x="6334125" y="3836987"/>
            <a:ext cx="173038" cy="161925"/>
            <a:chOff x="3343" y="1756"/>
            <a:chExt cx="105" cy="101"/>
          </a:xfrm>
        </p:grpSpPr>
        <p:sp>
          <p:nvSpPr>
            <p:cNvPr id="342" name="Freeform 217"/>
            <p:cNvSpPr>
              <a:spLocks/>
            </p:cNvSpPr>
            <p:nvPr/>
          </p:nvSpPr>
          <p:spPr bwMode="auto">
            <a:xfrm>
              <a:off x="3343" y="1756"/>
              <a:ext cx="105" cy="10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5"/>
                </a:cxn>
                <a:cxn ang="0">
                  <a:pos x="99" y="101"/>
                </a:cxn>
                <a:cxn ang="0">
                  <a:pos x="105" y="96"/>
                </a:cxn>
                <a:cxn ang="0">
                  <a:pos x="6" y="0"/>
                </a:cxn>
              </a:cxnLst>
              <a:rect l="0" t="0" r="r" b="b"/>
              <a:pathLst>
                <a:path w="105" h="101">
                  <a:moveTo>
                    <a:pt x="6" y="0"/>
                  </a:moveTo>
                  <a:lnTo>
                    <a:pt x="0" y="5"/>
                  </a:lnTo>
                  <a:lnTo>
                    <a:pt x="99" y="101"/>
                  </a:lnTo>
                  <a:lnTo>
                    <a:pt x="105" y="9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3" name="Freeform 218"/>
            <p:cNvSpPr>
              <a:spLocks/>
            </p:cNvSpPr>
            <p:nvPr/>
          </p:nvSpPr>
          <p:spPr bwMode="auto">
            <a:xfrm>
              <a:off x="3343" y="1756"/>
              <a:ext cx="105" cy="10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5"/>
                </a:cxn>
                <a:cxn ang="0">
                  <a:pos x="99" y="101"/>
                </a:cxn>
                <a:cxn ang="0">
                  <a:pos x="105" y="96"/>
                </a:cxn>
                <a:cxn ang="0">
                  <a:pos x="6" y="0"/>
                </a:cxn>
              </a:cxnLst>
              <a:rect l="0" t="0" r="r" b="b"/>
              <a:pathLst>
                <a:path w="105" h="101">
                  <a:moveTo>
                    <a:pt x="6" y="0"/>
                  </a:moveTo>
                  <a:lnTo>
                    <a:pt x="0" y="5"/>
                  </a:lnTo>
                  <a:lnTo>
                    <a:pt x="99" y="101"/>
                  </a:lnTo>
                  <a:lnTo>
                    <a:pt x="105" y="96"/>
                  </a:lnTo>
                  <a:lnTo>
                    <a:pt x="6" y="0"/>
                  </a:lnTo>
                </a:path>
              </a:pathLst>
            </a:custGeom>
            <a:noFill/>
            <a:ln w="22225" cap="rnd">
              <a:solidFill>
                <a:srgbClr val="FF00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62" name="Straight Arrow Connector 361"/>
          <p:cNvCxnSpPr>
            <a:stCxn id="128" idx="2"/>
          </p:cNvCxnSpPr>
          <p:nvPr/>
        </p:nvCxnSpPr>
        <p:spPr>
          <a:xfrm rot="5400000">
            <a:off x="6684369" y="3247364"/>
            <a:ext cx="112813" cy="980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34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450" y="2117725"/>
            <a:ext cx="5514975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11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0"/>
            <a:ext cx="4762500" cy="6858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smtClean="0">
                <a:solidFill>
                  <a:schemeClr val="tx1"/>
                </a:solidFill>
              </a:rPr>
              <a:t>Baseline Design</a:t>
            </a:r>
          </a:p>
        </p:txBody>
      </p:sp>
      <p:sp>
        <p:nvSpPr>
          <p:cNvPr id="90116" name="Rectangle 6"/>
          <p:cNvSpPr>
            <a:spLocks noChangeArrowheads="1"/>
          </p:cNvSpPr>
          <p:nvPr/>
        </p:nvSpPr>
        <p:spPr bwMode="auto">
          <a:xfrm>
            <a:off x="5359400" y="1546225"/>
            <a:ext cx="3408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Secondary Mirror Mounts</a:t>
            </a:r>
          </a:p>
        </p:txBody>
      </p:sp>
      <p:sp>
        <p:nvSpPr>
          <p:cNvPr id="90118" name="Rectangle 8"/>
          <p:cNvSpPr>
            <a:spLocks noChangeArrowheads="1"/>
          </p:cNvSpPr>
          <p:nvPr/>
        </p:nvSpPr>
        <p:spPr bwMode="auto">
          <a:xfrm>
            <a:off x="177800" y="5918200"/>
            <a:ext cx="2457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(2) Laser/Receiver</a:t>
            </a:r>
          </a:p>
        </p:txBody>
      </p:sp>
      <p:sp>
        <p:nvSpPr>
          <p:cNvPr id="90122" name="Rectangle 17"/>
          <p:cNvSpPr>
            <a:spLocks noChangeArrowheads="1"/>
          </p:cNvSpPr>
          <p:nvPr/>
        </p:nvSpPr>
        <p:spPr bwMode="auto">
          <a:xfrm>
            <a:off x="6567488" y="5561013"/>
            <a:ext cx="179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Optic Bench </a:t>
            </a:r>
          </a:p>
        </p:txBody>
      </p:sp>
      <p:sp>
        <p:nvSpPr>
          <p:cNvPr id="90123" name="Rectangle 18"/>
          <p:cNvSpPr>
            <a:spLocks noChangeArrowheads="1"/>
          </p:cNvSpPr>
          <p:nvPr/>
        </p:nvSpPr>
        <p:spPr bwMode="auto">
          <a:xfrm>
            <a:off x="6121400" y="4559300"/>
            <a:ext cx="244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Primary Mirror Mounts</a:t>
            </a:r>
          </a:p>
        </p:txBody>
      </p:sp>
      <p:sp>
        <p:nvSpPr>
          <p:cNvPr id="90124" name="Rectangle 19"/>
          <p:cNvSpPr>
            <a:spLocks noChangeArrowheads="1"/>
          </p:cNvSpPr>
          <p:nvPr/>
        </p:nvSpPr>
        <p:spPr bwMode="auto">
          <a:xfrm>
            <a:off x="6743700" y="2514600"/>
            <a:ext cx="13115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90125" name="Line 20"/>
          <p:cNvSpPr>
            <a:spLocks noChangeShapeType="1"/>
          </p:cNvSpPr>
          <p:nvPr/>
        </p:nvSpPr>
        <p:spPr bwMode="auto">
          <a:xfrm flipV="1">
            <a:off x="1676400" y="5164138"/>
            <a:ext cx="801688" cy="665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126" name="Line 21"/>
          <p:cNvSpPr>
            <a:spLocks noChangeShapeType="1"/>
          </p:cNvSpPr>
          <p:nvPr/>
        </p:nvSpPr>
        <p:spPr bwMode="auto">
          <a:xfrm flipH="1" flipV="1">
            <a:off x="5146675" y="4711700"/>
            <a:ext cx="1328738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127" name="Line 22"/>
          <p:cNvSpPr>
            <a:spLocks noChangeShapeType="1"/>
          </p:cNvSpPr>
          <p:nvPr/>
        </p:nvSpPr>
        <p:spPr bwMode="auto">
          <a:xfrm flipH="1" flipV="1">
            <a:off x="4321175" y="5178425"/>
            <a:ext cx="547688" cy="928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128" name="Line 23"/>
          <p:cNvSpPr>
            <a:spLocks noChangeShapeType="1"/>
          </p:cNvSpPr>
          <p:nvPr/>
        </p:nvSpPr>
        <p:spPr bwMode="auto">
          <a:xfrm flipH="1" flipV="1">
            <a:off x="4314825" y="4206875"/>
            <a:ext cx="1835150" cy="569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129" name="Line 24"/>
          <p:cNvSpPr>
            <a:spLocks noChangeShapeType="1"/>
          </p:cNvSpPr>
          <p:nvPr/>
        </p:nvSpPr>
        <p:spPr bwMode="auto">
          <a:xfrm flipH="1">
            <a:off x="5105400" y="2794000"/>
            <a:ext cx="161290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130" name="Line 25"/>
          <p:cNvSpPr>
            <a:spLocks noChangeShapeType="1"/>
          </p:cNvSpPr>
          <p:nvPr/>
        </p:nvSpPr>
        <p:spPr bwMode="auto">
          <a:xfrm flipH="1">
            <a:off x="4110038" y="1828800"/>
            <a:ext cx="1338262" cy="81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131" name="AutoShape 28"/>
          <p:cNvSpPr>
            <a:spLocks noChangeArrowheads="1"/>
          </p:cNvSpPr>
          <p:nvPr/>
        </p:nvSpPr>
        <p:spPr bwMode="auto">
          <a:xfrm rot="2871411">
            <a:off x="1663700" y="1282700"/>
            <a:ext cx="1231900" cy="1003300"/>
          </a:xfrm>
          <a:prstGeom prst="leftArrow">
            <a:avLst>
              <a:gd name="adj1" fmla="val 50000"/>
              <a:gd name="adj2" fmla="val 30696"/>
            </a:avLst>
          </a:prstGeom>
          <a:solidFill>
            <a:srgbClr val="C9F7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32" name="AutoShape 29"/>
          <p:cNvSpPr>
            <a:spLocks noChangeArrowheads="1"/>
          </p:cNvSpPr>
          <p:nvPr/>
        </p:nvSpPr>
        <p:spPr bwMode="auto">
          <a:xfrm rot="7862120">
            <a:off x="3646488" y="1296988"/>
            <a:ext cx="1231900" cy="1003300"/>
          </a:xfrm>
          <a:prstGeom prst="leftArrow">
            <a:avLst>
              <a:gd name="adj1" fmla="val 50000"/>
              <a:gd name="adj2" fmla="val 30696"/>
            </a:avLst>
          </a:prstGeom>
          <a:solidFill>
            <a:srgbClr val="C9F7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35" name="Rectangle 23"/>
          <p:cNvSpPr>
            <a:spLocks noChangeArrowheads="1"/>
          </p:cNvSpPr>
          <p:nvPr/>
        </p:nvSpPr>
        <p:spPr bwMode="auto">
          <a:xfrm>
            <a:off x="4959350" y="5976938"/>
            <a:ext cx="2197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/>
              <a:t>(355) laser input</a:t>
            </a:r>
          </a:p>
        </p:txBody>
      </p:sp>
      <p:sp>
        <p:nvSpPr>
          <p:cNvPr id="90136" name="Rectangle 24"/>
          <p:cNvSpPr>
            <a:spLocks noChangeArrowheads="1"/>
          </p:cNvSpPr>
          <p:nvPr/>
        </p:nvSpPr>
        <p:spPr bwMode="auto">
          <a:xfrm>
            <a:off x="6618288" y="3611563"/>
            <a:ext cx="1751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/>
              <a:t>Fold Mirrors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 flipH="1">
            <a:off x="4963160" y="3840480"/>
            <a:ext cx="1681480" cy="3835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31427</TotalTime>
  <Words>1597</Words>
  <Application>Microsoft Office PowerPoint</Application>
  <PresentationFormat>On-screen Show (4:3)</PresentationFormat>
  <Paragraphs>366</Paragraphs>
  <Slides>24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Status of the Hybrid Doppler Wind Lidar Transceiver ACT project  </vt:lpstr>
      <vt:lpstr>Objectives and Challenges</vt:lpstr>
      <vt:lpstr>Slide 3</vt:lpstr>
      <vt:lpstr>Slide 4</vt:lpstr>
      <vt:lpstr>GWOS IDL Instrument</vt:lpstr>
      <vt:lpstr>Preliminary Instrument Design Results NexGen Hybrid Doppler Wind Lidar - NWOS NPOESS Wind Observing System For Vertical Wind Profiles</vt:lpstr>
      <vt:lpstr>Requirements</vt:lpstr>
      <vt:lpstr>Simplified Schematic Final Setup</vt:lpstr>
      <vt:lpstr>Baseline Design</vt:lpstr>
      <vt:lpstr>Ray-Trace/Structure Design</vt:lpstr>
      <vt:lpstr>Telescope Design</vt:lpstr>
      <vt:lpstr>Telescope Mirrors  </vt:lpstr>
      <vt:lpstr>Structure Design</vt:lpstr>
      <vt:lpstr>Optic Mounts Primary Mirror Mount</vt:lpstr>
      <vt:lpstr>Parts for the assembly of ACT structure</vt:lpstr>
      <vt:lpstr>Assembly</vt:lpstr>
      <vt:lpstr>Fine Alignment</vt:lpstr>
      <vt:lpstr>Current Status/Plans</vt:lpstr>
      <vt:lpstr>Backup</vt:lpstr>
      <vt:lpstr>Optics Bench Layout  </vt:lpstr>
      <vt:lpstr>Slide 21</vt:lpstr>
      <vt:lpstr>Structure Design Size</vt:lpstr>
      <vt:lpstr>Optic Mounts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Pasciuto</dc:creator>
  <cp:lastModifiedBy>bruce</cp:lastModifiedBy>
  <cp:revision>583</cp:revision>
  <dcterms:created xsi:type="dcterms:W3CDTF">2009-03-24T18:41:22Z</dcterms:created>
  <dcterms:modified xsi:type="dcterms:W3CDTF">2012-05-01T23:55:23Z</dcterms:modified>
</cp:coreProperties>
</file>